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745" r:id="rId2"/>
    <p:sldMasterId id="2147483794" r:id="rId3"/>
    <p:sldMasterId id="2147483838" r:id="rId4"/>
    <p:sldMasterId id="2147483850" r:id="rId5"/>
    <p:sldMasterId id="2147483862" r:id="rId6"/>
    <p:sldMasterId id="2147483874" r:id="rId7"/>
    <p:sldMasterId id="2147483886" r:id="rId8"/>
    <p:sldMasterId id="2147483897" r:id="rId9"/>
  </p:sldMasterIdLst>
  <p:notesMasterIdLst>
    <p:notesMasterId r:id="rId30"/>
  </p:notesMasterIdLst>
  <p:sldIdLst>
    <p:sldId id="649" r:id="rId10"/>
    <p:sldId id="633" r:id="rId11"/>
    <p:sldId id="632" r:id="rId12"/>
    <p:sldId id="654" r:id="rId13"/>
    <p:sldId id="621" r:id="rId14"/>
    <p:sldId id="640" r:id="rId15"/>
    <p:sldId id="645" r:id="rId16"/>
    <p:sldId id="651" r:id="rId17"/>
    <p:sldId id="646" r:id="rId18"/>
    <p:sldId id="648" r:id="rId19"/>
    <p:sldId id="652" r:id="rId20"/>
    <p:sldId id="655" r:id="rId21"/>
    <p:sldId id="656" r:id="rId22"/>
    <p:sldId id="611" r:id="rId23"/>
    <p:sldId id="657" r:id="rId24"/>
    <p:sldId id="659" r:id="rId25"/>
    <p:sldId id="638" r:id="rId26"/>
    <p:sldId id="643" r:id="rId27"/>
    <p:sldId id="653" r:id="rId28"/>
    <p:sldId id="650"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ar Gabunia" initials="TG" lastIdx="1" clrIdx="0">
    <p:extLst>
      <p:ext uri="{19B8F6BF-5375-455C-9EA6-DF929625EA0E}">
        <p15:presenceInfo xmlns:p15="http://schemas.microsoft.com/office/powerpoint/2012/main" userId="S-1-5-21-814208047-3971608839-2166339660-109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B2E3"/>
    <a:srgbClr val="6EA0DC"/>
    <a:srgbClr val="6B9EDB"/>
    <a:srgbClr val="FFFFCC"/>
    <a:srgbClr val="F7CAAB"/>
    <a:srgbClr val="F5BB93"/>
    <a:srgbClr val="F4B183"/>
    <a:srgbClr val="FFE1E1"/>
    <a:srgbClr val="FFCCCC"/>
    <a:srgbClr val="FF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55" autoAdjust="0"/>
  </p:normalViewPr>
  <p:slideViewPr>
    <p:cSldViewPr snapToGrid="0">
      <p:cViewPr varScale="1">
        <p:scale>
          <a:sx n="67" d="100"/>
          <a:sy n="67" d="100"/>
        </p:scale>
        <p:origin x="1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AA8D7-612C-4528-8161-716BD4AB4C16}" type="doc">
      <dgm:prSet loTypeId="urn:microsoft.com/office/officeart/2009/3/layout/PieProcess" loCatId="process" qsTypeId="urn:microsoft.com/office/officeart/2005/8/quickstyle/simple1" qsCatId="simple" csTypeId="urn:microsoft.com/office/officeart/2005/8/colors/accent1_2" csCatId="accent1" phldr="1"/>
      <dgm:spPr/>
      <dgm:t>
        <a:bodyPr/>
        <a:lstStyle/>
        <a:p>
          <a:endParaRPr lang="en-US"/>
        </a:p>
      </dgm:t>
    </dgm:pt>
    <dgm:pt modelId="{CAC59D0D-9BBD-44C5-B7DB-205D454C0E7B}">
      <dgm:prSet phldrT="[Text]" custT="1"/>
      <dgm:spPr/>
      <dgm:t>
        <a:bodyPr/>
        <a:lstStyle/>
        <a:p>
          <a:r>
            <a:rPr lang="ka-GE" sz="1600" dirty="0" smtClean="0"/>
            <a:t>თებერვალი-მარტი </a:t>
          </a:r>
          <a:r>
            <a:rPr lang="ka-GE" sz="1600" dirty="0"/>
            <a:t>2020</a:t>
          </a:r>
          <a:endParaRPr lang="en-US" sz="1600" dirty="0"/>
        </a:p>
      </dgm:t>
    </dgm:pt>
    <dgm:pt modelId="{A28AE987-0BED-4BC9-A3AC-3E949C221E5F}" type="parTrans" cxnId="{E533187F-4221-4B2C-8707-77412455D89B}">
      <dgm:prSet/>
      <dgm:spPr/>
      <dgm:t>
        <a:bodyPr/>
        <a:lstStyle/>
        <a:p>
          <a:endParaRPr lang="en-US" sz="1400"/>
        </a:p>
      </dgm:t>
    </dgm:pt>
    <dgm:pt modelId="{9243884C-715A-4045-9E68-15C3BE1CEFB8}" type="sibTrans" cxnId="{E533187F-4221-4B2C-8707-77412455D89B}">
      <dgm:prSet/>
      <dgm:spPr/>
      <dgm:t>
        <a:bodyPr/>
        <a:lstStyle/>
        <a:p>
          <a:endParaRPr lang="en-US" sz="1400"/>
        </a:p>
      </dgm:t>
    </dgm:pt>
    <dgm:pt modelId="{2B534FCE-B76C-4577-9190-8504A89EA99D}">
      <dgm:prSet phldrT="[Text]" custT="1"/>
      <dgm:spPr>
        <a:ln w="28575">
          <a:solidFill>
            <a:srgbClr val="4472C4"/>
          </a:solidFill>
        </a:ln>
      </dgm:spPr>
      <dgm:t>
        <a:bodyPr/>
        <a:lstStyle/>
        <a:p>
          <a:pPr algn="ctr"/>
          <a:endParaRPr lang="ka-GE" sz="1800" dirty="0" smtClean="0">
            <a:solidFill>
              <a:schemeClr val="accent5">
                <a:lumMod val="50000"/>
              </a:schemeClr>
            </a:solidFill>
          </a:endParaRPr>
        </a:p>
        <a:p>
          <a:pPr algn="ctr"/>
          <a:r>
            <a:rPr lang="ka-GE" sz="1800" dirty="0" smtClean="0">
              <a:solidFill>
                <a:schemeClr val="accent5">
                  <a:lumMod val="50000"/>
                </a:schemeClr>
              </a:solidFill>
            </a:rPr>
            <a:t>კონცეფციის </a:t>
          </a:r>
          <a:r>
            <a:rPr lang="ka-GE" sz="1800" dirty="0">
              <a:solidFill>
                <a:schemeClr val="accent5">
                  <a:lumMod val="50000"/>
                </a:schemeClr>
              </a:solidFill>
            </a:rPr>
            <a:t>თაობაზე საკონსულტაციო </a:t>
          </a:r>
          <a:r>
            <a:rPr lang="ka-GE" sz="1800" dirty="0" smtClean="0">
              <a:solidFill>
                <a:schemeClr val="accent5">
                  <a:lumMod val="50000"/>
                </a:schemeClr>
              </a:solidFill>
            </a:rPr>
            <a:t>შეხვედრები</a:t>
          </a:r>
        </a:p>
        <a:p>
          <a:pPr algn="ctr"/>
          <a:r>
            <a:rPr lang="ka-GE" sz="1800" dirty="0" smtClean="0">
              <a:solidFill>
                <a:schemeClr val="accent5">
                  <a:lumMod val="50000"/>
                </a:schemeClr>
              </a:solidFill>
            </a:rPr>
            <a:t> </a:t>
          </a:r>
          <a:endParaRPr lang="en-US" sz="1800" dirty="0">
            <a:solidFill>
              <a:schemeClr val="accent5">
                <a:lumMod val="50000"/>
              </a:schemeClr>
            </a:solidFill>
          </a:endParaRPr>
        </a:p>
      </dgm:t>
    </dgm:pt>
    <dgm:pt modelId="{878EA8E6-FDE9-4A6D-8603-CCB5ED56CA2B}" type="parTrans" cxnId="{6E8F5B10-916A-4401-9AD9-697725705219}">
      <dgm:prSet/>
      <dgm:spPr/>
      <dgm:t>
        <a:bodyPr/>
        <a:lstStyle/>
        <a:p>
          <a:endParaRPr lang="en-US" sz="1400"/>
        </a:p>
      </dgm:t>
    </dgm:pt>
    <dgm:pt modelId="{F1BAB905-8C8C-4FBB-AFAA-2F2013F932A2}" type="sibTrans" cxnId="{6E8F5B10-916A-4401-9AD9-697725705219}">
      <dgm:prSet/>
      <dgm:spPr/>
      <dgm:t>
        <a:bodyPr/>
        <a:lstStyle/>
        <a:p>
          <a:endParaRPr lang="en-US" sz="1400"/>
        </a:p>
      </dgm:t>
    </dgm:pt>
    <dgm:pt modelId="{8CE6C1B8-B3CE-4303-A94E-4D72835BDE4E}">
      <dgm:prSet phldrT="[Text]" custT="1"/>
      <dgm:spPr>
        <a:ln w="28575">
          <a:solidFill>
            <a:srgbClr val="4472C4"/>
          </a:solidFill>
        </a:ln>
      </dgm:spPr>
      <dgm:t>
        <a:bodyPr/>
        <a:lstStyle/>
        <a:p>
          <a:pPr algn="ctr"/>
          <a:r>
            <a:rPr lang="ka-GE" sz="1800" dirty="0">
              <a:solidFill>
                <a:schemeClr val="accent5">
                  <a:lumMod val="50000"/>
                </a:schemeClr>
              </a:solidFill>
            </a:rPr>
            <a:t>დაფინანსების კონცეფციის </a:t>
          </a:r>
          <a:r>
            <a:rPr lang="ka-GE" sz="1800" dirty="0" smtClean="0">
              <a:solidFill>
                <a:schemeClr val="accent5">
                  <a:lumMod val="50000"/>
                </a:schemeClr>
              </a:solidFill>
            </a:rPr>
            <a:t>დასრულება</a:t>
          </a:r>
        </a:p>
        <a:p>
          <a:pPr algn="ctr"/>
          <a:endParaRPr lang="ka-GE" sz="1800" dirty="0" smtClean="0">
            <a:solidFill>
              <a:schemeClr val="accent5">
                <a:lumMod val="50000"/>
              </a:schemeClr>
            </a:solidFill>
          </a:endParaRPr>
        </a:p>
      </dgm:t>
    </dgm:pt>
    <dgm:pt modelId="{0FA386A8-7D76-4286-841E-FF16A7D26A87}" type="parTrans" cxnId="{79419454-55BA-4A60-B3A9-FBE1980ED3D2}">
      <dgm:prSet/>
      <dgm:spPr/>
      <dgm:t>
        <a:bodyPr/>
        <a:lstStyle/>
        <a:p>
          <a:endParaRPr lang="en-US" sz="1400"/>
        </a:p>
      </dgm:t>
    </dgm:pt>
    <dgm:pt modelId="{3250223C-6B9B-4DC7-8F36-9DBE3AB96DB0}" type="sibTrans" cxnId="{79419454-55BA-4A60-B3A9-FBE1980ED3D2}">
      <dgm:prSet/>
      <dgm:spPr/>
      <dgm:t>
        <a:bodyPr/>
        <a:lstStyle/>
        <a:p>
          <a:endParaRPr lang="en-US" sz="1400"/>
        </a:p>
      </dgm:t>
    </dgm:pt>
    <dgm:pt modelId="{2EC44150-19D3-4874-B8EA-9B819AFD2079}">
      <dgm:prSet phldrT="[Text]" custT="1"/>
      <dgm:spPr/>
      <dgm:t>
        <a:bodyPr/>
        <a:lstStyle/>
        <a:p>
          <a:r>
            <a:rPr lang="ka-GE" sz="1600" dirty="0" smtClean="0"/>
            <a:t>აპრილი-ივნისი</a:t>
          </a:r>
          <a:r>
            <a:rPr lang="ka-GE" sz="1400" dirty="0" smtClean="0"/>
            <a:t> </a:t>
          </a:r>
          <a:r>
            <a:rPr lang="ka-GE" sz="1400" dirty="0"/>
            <a:t>2020</a:t>
          </a:r>
          <a:endParaRPr lang="en-US" sz="1400" dirty="0"/>
        </a:p>
      </dgm:t>
    </dgm:pt>
    <dgm:pt modelId="{F0F93074-4329-4902-AF54-0F50789D4EAD}" type="parTrans" cxnId="{107FA11A-9AAF-4129-9D51-2C321E72B716}">
      <dgm:prSet/>
      <dgm:spPr/>
      <dgm:t>
        <a:bodyPr/>
        <a:lstStyle/>
        <a:p>
          <a:endParaRPr lang="en-US" sz="1400"/>
        </a:p>
      </dgm:t>
    </dgm:pt>
    <dgm:pt modelId="{D25C57DE-7C48-473C-80C6-182FA2B677CC}" type="sibTrans" cxnId="{107FA11A-9AAF-4129-9D51-2C321E72B716}">
      <dgm:prSet/>
      <dgm:spPr/>
      <dgm:t>
        <a:bodyPr/>
        <a:lstStyle/>
        <a:p>
          <a:endParaRPr lang="en-US" sz="1400"/>
        </a:p>
      </dgm:t>
    </dgm:pt>
    <dgm:pt modelId="{62D3A0A5-79B4-430F-997E-1096D2FD8996}">
      <dgm:prSet phldrT="[Text]" custT="1"/>
      <dgm:spPr/>
      <dgm:t>
        <a:bodyPr/>
        <a:lstStyle/>
        <a:p>
          <a:endParaRPr lang="ka-GE" sz="1600" dirty="0" smtClean="0"/>
        </a:p>
        <a:p>
          <a:r>
            <a:rPr lang="ka-GE" sz="1600" dirty="0" smtClean="0"/>
            <a:t>2020 წლის ბოლომდე</a:t>
          </a:r>
          <a:endParaRPr lang="en-US" sz="1600" dirty="0"/>
        </a:p>
      </dgm:t>
    </dgm:pt>
    <dgm:pt modelId="{96600441-F38E-4EA1-9203-87B52191A79B}" type="parTrans" cxnId="{E28D660A-9FDD-4A6F-99A7-3622187CFA9D}">
      <dgm:prSet/>
      <dgm:spPr/>
      <dgm:t>
        <a:bodyPr/>
        <a:lstStyle/>
        <a:p>
          <a:endParaRPr lang="en-US" sz="1400"/>
        </a:p>
      </dgm:t>
    </dgm:pt>
    <dgm:pt modelId="{98C7E418-F6E2-417B-85EA-0EE77D47FDD8}" type="sibTrans" cxnId="{E28D660A-9FDD-4A6F-99A7-3622187CFA9D}">
      <dgm:prSet/>
      <dgm:spPr/>
      <dgm:t>
        <a:bodyPr/>
        <a:lstStyle/>
        <a:p>
          <a:endParaRPr lang="en-US" sz="1400"/>
        </a:p>
      </dgm:t>
    </dgm:pt>
    <dgm:pt modelId="{68AAC77C-63E8-4756-8D4E-5748EA4F53F5}">
      <dgm:prSet phldrT="[Text]" custT="1"/>
      <dgm:spPr>
        <a:ln w="28575">
          <a:solidFill>
            <a:srgbClr val="F4B183"/>
          </a:solidFill>
        </a:ln>
      </dgm:spPr>
      <dgm:t>
        <a:bodyPr/>
        <a:lstStyle/>
        <a:p>
          <a:pPr algn="ctr"/>
          <a:endParaRPr lang="en-US" sz="1800" dirty="0" smtClean="0">
            <a:solidFill>
              <a:schemeClr val="accent5">
                <a:lumMod val="50000"/>
              </a:schemeClr>
            </a:solidFill>
          </a:endParaRPr>
        </a:p>
        <a:p>
          <a:pPr algn="ctr"/>
          <a:r>
            <a:rPr lang="ka-GE" sz="1800" dirty="0" smtClean="0">
              <a:solidFill>
                <a:schemeClr val="accent5">
                  <a:lumMod val="50000"/>
                </a:schemeClr>
              </a:solidFill>
            </a:rPr>
            <a:t>საკანონმდებლო </a:t>
          </a:r>
          <a:r>
            <a:rPr lang="ka-GE" sz="1800" dirty="0">
              <a:solidFill>
                <a:schemeClr val="accent5">
                  <a:lumMod val="50000"/>
                </a:schemeClr>
              </a:solidFill>
            </a:rPr>
            <a:t>ცვლილებების პაკეტის დასრულება</a:t>
          </a:r>
          <a:endParaRPr lang="en-US" sz="1800" dirty="0">
            <a:solidFill>
              <a:schemeClr val="accent5">
                <a:lumMod val="50000"/>
              </a:schemeClr>
            </a:solidFill>
          </a:endParaRPr>
        </a:p>
      </dgm:t>
    </dgm:pt>
    <dgm:pt modelId="{723495C6-A7BE-4B18-9694-C5623B9F707A}" type="sibTrans" cxnId="{31C96591-5A31-417E-8DE1-B1BBF4FE1D88}">
      <dgm:prSet/>
      <dgm:spPr/>
      <dgm:t>
        <a:bodyPr/>
        <a:lstStyle/>
        <a:p>
          <a:endParaRPr lang="en-US" sz="1400"/>
        </a:p>
      </dgm:t>
    </dgm:pt>
    <dgm:pt modelId="{936740AD-29D1-417B-A963-978EB9E9DAF1}" type="parTrans" cxnId="{31C96591-5A31-417E-8DE1-B1BBF4FE1D88}">
      <dgm:prSet/>
      <dgm:spPr/>
      <dgm:t>
        <a:bodyPr/>
        <a:lstStyle/>
        <a:p>
          <a:endParaRPr lang="en-US" sz="1400"/>
        </a:p>
      </dgm:t>
    </dgm:pt>
    <dgm:pt modelId="{597E088E-19EC-422D-A413-6DEB20AD1C14}">
      <dgm:prSet phldrT="[Text]" custT="1"/>
      <dgm:spPr>
        <a:ln w="28575">
          <a:solidFill>
            <a:srgbClr val="548235"/>
          </a:solidFill>
        </a:ln>
      </dgm:spPr>
      <dgm:t>
        <a:bodyPr/>
        <a:lstStyle/>
        <a:p>
          <a:pPr algn="ctr"/>
          <a:endParaRPr lang="en-US" sz="1700" dirty="0" smtClean="0">
            <a:solidFill>
              <a:schemeClr val="accent5">
                <a:lumMod val="50000"/>
              </a:schemeClr>
            </a:solidFill>
          </a:endParaRPr>
        </a:p>
        <a:p>
          <a:pPr algn="ctr"/>
          <a:r>
            <a:rPr lang="ka-GE" sz="1700" dirty="0" smtClean="0">
              <a:solidFill>
                <a:schemeClr val="accent5">
                  <a:lumMod val="50000"/>
                </a:schemeClr>
              </a:solidFill>
            </a:rPr>
            <a:t>უნივერსალური </a:t>
          </a:r>
          <a:r>
            <a:rPr lang="ka-GE" sz="1700" dirty="0">
              <a:solidFill>
                <a:schemeClr val="accent5">
                  <a:lumMod val="50000"/>
                </a:schemeClr>
              </a:solidFill>
            </a:rPr>
            <a:t>ჯანდაცვის სააგენტოს ჩამოყალიბება</a:t>
          </a:r>
          <a:endParaRPr lang="en-US" sz="1700" dirty="0">
            <a:solidFill>
              <a:schemeClr val="accent5">
                <a:lumMod val="50000"/>
              </a:schemeClr>
            </a:solidFill>
          </a:endParaRPr>
        </a:p>
      </dgm:t>
    </dgm:pt>
    <dgm:pt modelId="{30B3DDA0-F3BA-4AEA-BD17-AAAC6EFBF935}" type="parTrans" cxnId="{37E45C5E-69AE-4ADC-BB55-7A35FFC4CC4A}">
      <dgm:prSet/>
      <dgm:spPr/>
      <dgm:t>
        <a:bodyPr/>
        <a:lstStyle/>
        <a:p>
          <a:endParaRPr lang="en-US" sz="1400"/>
        </a:p>
      </dgm:t>
    </dgm:pt>
    <dgm:pt modelId="{C2EDC620-FF26-449C-9842-0A95D45FCA2B}" type="sibTrans" cxnId="{37E45C5E-69AE-4ADC-BB55-7A35FFC4CC4A}">
      <dgm:prSet/>
      <dgm:spPr/>
      <dgm:t>
        <a:bodyPr/>
        <a:lstStyle/>
        <a:p>
          <a:endParaRPr lang="en-US" sz="1400"/>
        </a:p>
      </dgm:t>
    </dgm:pt>
    <dgm:pt modelId="{49B0BA43-C9E3-4548-9070-03164CFAAEA7}">
      <dgm:prSet custT="1"/>
      <dgm:spPr>
        <a:ln w="28575">
          <a:solidFill>
            <a:srgbClr val="548235"/>
          </a:solidFill>
        </a:ln>
      </dgm:spPr>
      <dgm:t>
        <a:bodyPr/>
        <a:lstStyle/>
        <a:p>
          <a:pPr algn="ctr"/>
          <a:r>
            <a:rPr lang="ka-GE" sz="1700" dirty="0">
              <a:solidFill>
                <a:schemeClr val="accent5">
                  <a:lumMod val="50000"/>
                </a:schemeClr>
              </a:solidFill>
            </a:rPr>
            <a:t>ინსტიტუციური განვითარების პროცესის დაწყება </a:t>
          </a:r>
          <a:endParaRPr lang="en-US" sz="1700" dirty="0">
            <a:solidFill>
              <a:schemeClr val="accent5">
                <a:lumMod val="50000"/>
              </a:schemeClr>
            </a:solidFill>
          </a:endParaRPr>
        </a:p>
      </dgm:t>
    </dgm:pt>
    <dgm:pt modelId="{5AACE220-0A3F-4030-B9B9-5C82EF5248AE}" type="parTrans" cxnId="{E6C8B9EC-931E-42CE-9768-3E6EF4BC3168}">
      <dgm:prSet/>
      <dgm:spPr/>
      <dgm:t>
        <a:bodyPr/>
        <a:lstStyle/>
        <a:p>
          <a:endParaRPr lang="en-US" sz="1400"/>
        </a:p>
      </dgm:t>
    </dgm:pt>
    <dgm:pt modelId="{982A2A2D-1968-444C-AD4D-8F14C4BA7611}" type="sibTrans" cxnId="{E6C8B9EC-931E-42CE-9768-3E6EF4BC3168}">
      <dgm:prSet/>
      <dgm:spPr/>
      <dgm:t>
        <a:bodyPr/>
        <a:lstStyle/>
        <a:p>
          <a:endParaRPr lang="en-US" sz="1400"/>
        </a:p>
      </dgm:t>
    </dgm:pt>
    <dgm:pt modelId="{67589D8D-803C-4B76-B1A9-AD59F277E1BC}">
      <dgm:prSet custT="1"/>
      <dgm:spPr>
        <a:ln w="28575">
          <a:solidFill>
            <a:srgbClr val="548235"/>
          </a:solidFill>
        </a:ln>
      </dgm:spPr>
      <dgm:t>
        <a:bodyPr/>
        <a:lstStyle/>
        <a:p>
          <a:pPr algn="ctr"/>
          <a:r>
            <a:rPr lang="ka-GE" sz="17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dirty="0" smtClean="0">
            <a:solidFill>
              <a:schemeClr val="accent5">
                <a:lumMod val="50000"/>
              </a:schemeClr>
            </a:solidFill>
          </a:endParaRPr>
        </a:p>
        <a:p>
          <a:pPr algn="ctr"/>
          <a:endParaRPr lang="en-US" sz="1600" dirty="0">
            <a:solidFill>
              <a:schemeClr val="accent5">
                <a:lumMod val="50000"/>
              </a:schemeClr>
            </a:solidFill>
          </a:endParaRPr>
        </a:p>
      </dgm:t>
    </dgm:pt>
    <dgm:pt modelId="{9640D07F-CA93-4630-8753-2055CB6256F3}" type="parTrans" cxnId="{E14E7A86-C208-4E0E-8750-A30F46937030}">
      <dgm:prSet/>
      <dgm:spPr/>
      <dgm:t>
        <a:bodyPr/>
        <a:lstStyle/>
        <a:p>
          <a:endParaRPr lang="en-US" sz="1400"/>
        </a:p>
      </dgm:t>
    </dgm:pt>
    <dgm:pt modelId="{089D6180-23A6-4B2A-85F1-65C1A3A76E81}" type="sibTrans" cxnId="{E14E7A86-C208-4E0E-8750-A30F46937030}">
      <dgm:prSet/>
      <dgm:spPr/>
      <dgm:t>
        <a:bodyPr/>
        <a:lstStyle/>
        <a:p>
          <a:endParaRPr lang="en-US" sz="1400"/>
        </a:p>
      </dgm:t>
    </dgm:pt>
    <dgm:pt modelId="{E58E613F-5F11-4610-87A2-B4E1E62A7C3A}">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მთავრობაზე განსახილველად</a:t>
          </a:r>
          <a:endParaRPr lang="en-US" sz="1800" dirty="0">
            <a:solidFill>
              <a:schemeClr val="accent5">
                <a:lumMod val="50000"/>
              </a:schemeClr>
            </a:solidFill>
          </a:endParaRPr>
        </a:p>
      </dgm:t>
    </dgm:pt>
    <dgm:pt modelId="{7CC25F10-FD78-4F53-85FE-C1323587DC29}" type="parTrans" cxnId="{8A8FAC50-9695-4619-82C8-95624D706BE8}">
      <dgm:prSet/>
      <dgm:spPr/>
      <dgm:t>
        <a:bodyPr/>
        <a:lstStyle/>
        <a:p>
          <a:endParaRPr lang="en-US" sz="1400"/>
        </a:p>
      </dgm:t>
    </dgm:pt>
    <dgm:pt modelId="{A806CF28-1FB8-4003-A926-337927399208}" type="sibTrans" cxnId="{8A8FAC50-9695-4619-82C8-95624D706BE8}">
      <dgm:prSet/>
      <dgm:spPr/>
      <dgm:t>
        <a:bodyPr/>
        <a:lstStyle/>
        <a:p>
          <a:endParaRPr lang="en-US" sz="1400"/>
        </a:p>
      </dgm:t>
    </dgm:pt>
    <dgm:pt modelId="{D3D41F30-5C3B-4554-9486-FAC94C425BF2}">
      <dgm:prSet custT="1"/>
      <dgm:spPr>
        <a:ln w="28575">
          <a:solidFill>
            <a:srgbClr val="F4B183"/>
          </a:solidFill>
        </a:ln>
      </dgm:spPr>
      <dgm:t>
        <a:bodyPr/>
        <a:lstStyle/>
        <a:p>
          <a:pPr algn="ctr"/>
          <a:r>
            <a:rPr lang="ka-GE" sz="1800" dirty="0">
              <a:solidFill>
                <a:schemeClr val="accent5">
                  <a:lumMod val="50000"/>
                </a:schemeClr>
              </a:solidFill>
            </a:rPr>
            <a:t>ცვლილებების პაკეტის წარდგენა პარლამენტში </a:t>
          </a:r>
          <a:endParaRPr lang="en-US" sz="1800" dirty="0">
            <a:solidFill>
              <a:schemeClr val="accent5">
                <a:lumMod val="50000"/>
              </a:schemeClr>
            </a:solidFill>
          </a:endParaRPr>
        </a:p>
      </dgm:t>
    </dgm:pt>
    <dgm:pt modelId="{879868BD-033B-4E72-BB76-7ECEE7EB5B54}" type="parTrans" cxnId="{A9E3A8E8-7327-42A1-B78B-EF9DFC487A6D}">
      <dgm:prSet/>
      <dgm:spPr/>
      <dgm:t>
        <a:bodyPr/>
        <a:lstStyle/>
        <a:p>
          <a:endParaRPr lang="en-US" sz="1400"/>
        </a:p>
      </dgm:t>
    </dgm:pt>
    <dgm:pt modelId="{C353EFD5-4B7A-406F-ADED-4C57CD096F03}" type="sibTrans" cxnId="{A9E3A8E8-7327-42A1-B78B-EF9DFC487A6D}">
      <dgm:prSet/>
      <dgm:spPr/>
      <dgm:t>
        <a:bodyPr/>
        <a:lstStyle/>
        <a:p>
          <a:endParaRPr lang="en-US" sz="1400"/>
        </a:p>
      </dgm:t>
    </dgm:pt>
    <dgm:pt modelId="{2A09CEC4-4389-4744-8213-A148E919DDD9}" type="pres">
      <dgm:prSet presAssocID="{B29AA8D7-612C-4528-8161-716BD4AB4C16}" presName="Name0" presStyleCnt="0">
        <dgm:presLayoutVars>
          <dgm:chMax val="7"/>
          <dgm:chPref val="7"/>
          <dgm:dir/>
          <dgm:animOne val="branch"/>
          <dgm:animLvl val="lvl"/>
        </dgm:presLayoutVars>
      </dgm:prSet>
      <dgm:spPr/>
      <dgm:t>
        <a:bodyPr/>
        <a:lstStyle/>
        <a:p>
          <a:endParaRPr lang="en-US"/>
        </a:p>
      </dgm:t>
    </dgm:pt>
    <dgm:pt modelId="{C203C792-C302-4BE4-9B7D-63E382108341}" type="pres">
      <dgm:prSet presAssocID="{CAC59D0D-9BBD-44C5-B7DB-205D454C0E7B}" presName="ParentComposite" presStyleCnt="0"/>
      <dgm:spPr/>
    </dgm:pt>
    <dgm:pt modelId="{82DB72D7-E298-475F-A738-95BBAEE3CC21}" type="pres">
      <dgm:prSet presAssocID="{CAC59D0D-9BBD-44C5-B7DB-205D454C0E7B}" presName="Chord" presStyleLbl="bgShp" presStyleIdx="0" presStyleCnt="3"/>
      <dgm:spPr/>
    </dgm:pt>
    <dgm:pt modelId="{E5D02D19-7FEE-4CB6-888B-B63466F6E346}" type="pres">
      <dgm:prSet presAssocID="{CAC59D0D-9BBD-44C5-B7DB-205D454C0E7B}" presName="Pie" presStyleLbl="alignNode1" presStyleIdx="0" presStyleCnt="3"/>
      <dgm:spPr/>
    </dgm:pt>
    <dgm:pt modelId="{410E9C5E-CAA2-4C10-B041-7BFC68DB9BFE}" type="pres">
      <dgm:prSet presAssocID="{CAC59D0D-9BBD-44C5-B7DB-205D454C0E7B}" presName="Parent" presStyleLbl="revTx" presStyleIdx="0" presStyleCnt="6">
        <dgm:presLayoutVars>
          <dgm:chMax val="1"/>
          <dgm:chPref val="1"/>
          <dgm:bulletEnabled val="1"/>
        </dgm:presLayoutVars>
      </dgm:prSet>
      <dgm:spPr/>
      <dgm:t>
        <a:bodyPr/>
        <a:lstStyle/>
        <a:p>
          <a:endParaRPr lang="en-US"/>
        </a:p>
      </dgm:t>
    </dgm:pt>
    <dgm:pt modelId="{88B0C43A-EC22-4062-9116-BD210A61227D}" type="pres">
      <dgm:prSet presAssocID="{F1BAB905-8C8C-4FBB-AFAA-2F2013F932A2}" presName="negSibTrans" presStyleCnt="0"/>
      <dgm:spPr/>
    </dgm:pt>
    <dgm:pt modelId="{66CB6555-99FA-41BA-A75B-1C54DBAA43B0}" type="pres">
      <dgm:prSet presAssocID="{CAC59D0D-9BBD-44C5-B7DB-205D454C0E7B}" presName="composite" presStyleCnt="0"/>
      <dgm:spPr/>
    </dgm:pt>
    <dgm:pt modelId="{E452888B-A116-4CEB-8CA8-3786809B8428}" type="pres">
      <dgm:prSet presAssocID="{CAC59D0D-9BBD-44C5-B7DB-205D454C0E7B}" presName="Child" presStyleLbl="revTx" presStyleIdx="1" presStyleCnt="6" custScaleY="97810" custLinFactNeighborX="-2195" custLinFactNeighborY="-8089">
        <dgm:presLayoutVars>
          <dgm:chMax val="0"/>
          <dgm:chPref val="0"/>
          <dgm:bulletEnabled val="1"/>
        </dgm:presLayoutVars>
      </dgm:prSet>
      <dgm:spPr/>
      <dgm:t>
        <a:bodyPr/>
        <a:lstStyle/>
        <a:p>
          <a:endParaRPr lang="en-US"/>
        </a:p>
      </dgm:t>
    </dgm:pt>
    <dgm:pt modelId="{4464BFB3-7352-475B-8800-94FB49DC0BF2}" type="pres">
      <dgm:prSet presAssocID="{9243884C-715A-4045-9E68-15C3BE1CEFB8}" presName="sibTrans" presStyleCnt="0"/>
      <dgm:spPr/>
    </dgm:pt>
    <dgm:pt modelId="{5B93FA35-1DD8-40DE-9A73-F26328E16C93}" type="pres">
      <dgm:prSet presAssocID="{2EC44150-19D3-4874-B8EA-9B819AFD2079}" presName="ParentComposite" presStyleCnt="0"/>
      <dgm:spPr/>
    </dgm:pt>
    <dgm:pt modelId="{8882FC78-E3AE-4F74-B661-D4B77BEE014E}" type="pres">
      <dgm:prSet presAssocID="{2EC44150-19D3-4874-B8EA-9B819AFD2079}" presName="Chord" presStyleLbl="bgShp" presStyleIdx="1" presStyleCnt="3"/>
      <dgm:spPr>
        <a:solidFill>
          <a:schemeClr val="accent6">
            <a:lumMod val="60000"/>
            <a:lumOff val="40000"/>
          </a:schemeClr>
        </a:solidFill>
      </dgm:spPr>
      <dgm:t>
        <a:bodyPr/>
        <a:lstStyle/>
        <a:p>
          <a:endParaRPr lang="en-US"/>
        </a:p>
      </dgm:t>
    </dgm:pt>
    <dgm:pt modelId="{A1B75ADE-0401-442A-AE65-51FF5103914C}" type="pres">
      <dgm:prSet presAssocID="{2EC44150-19D3-4874-B8EA-9B819AFD2079}" presName="Pie" presStyleLbl="alignNode1" presStyleIdx="1" presStyleCnt="3"/>
      <dgm:spPr>
        <a:solidFill>
          <a:schemeClr val="accent6">
            <a:lumMod val="75000"/>
          </a:schemeClr>
        </a:solidFill>
      </dgm:spPr>
      <dgm:t>
        <a:bodyPr/>
        <a:lstStyle/>
        <a:p>
          <a:endParaRPr lang="en-US"/>
        </a:p>
      </dgm:t>
    </dgm:pt>
    <dgm:pt modelId="{0EAFAF28-BF36-4783-944F-6443598F03AE}" type="pres">
      <dgm:prSet presAssocID="{2EC44150-19D3-4874-B8EA-9B819AFD2079}" presName="Parent" presStyleLbl="revTx" presStyleIdx="2" presStyleCnt="6">
        <dgm:presLayoutVars>
          <dgm:chMax val="1"/>
          <dgm:chPref val="1"/>
          <dgm:bulletEnabled val="1"/>
        </dgm:presLayoutVars>
      </dgm:prSet>
      <dgm:spPr/>
      <dgm:t>
        <a:bodyPr/>
        <a:lstStyle/>
        <a:p>
          <a:endParaRPr lang="en-US"/>
        </a:p>
      </dgm:t>
    </dgm:pt>
    <dgm:pt modelId="{9AAB645B-C6E5-4894-8642-22160A8C6FE4}" type="pres">
      <dgm:prSet presAssocID="{C2EDC620-FF26-449C-9842-0A95D45FCA2B}" presName="negSibTrans" presStyleCnt="0"/>
      <dgm:spPr/>
    </dgm:pt>
    <dgm:pt modelId="{D3AAB7D3-6FA6-403F-B8F6-4D8E87BFCE9E}" type="pres">
      <dgm:prSet presAssocID="{2EC44150-19D3-4874-B8EA-9B819AFD2079}" presName="composite" presStyleCnt="0"/>
      <dgm:spPr/>
    </dgm:pt>
    <dgm:pt modelId="{E79E0480-989A-4457-A277-93E85C119874}" type="pres">
      <dgm:prSet presAssocID="{2EC44150-19D3-4874-B8EA-9B819AFD2079}" presName="Child" presStyleLbl="revTx" presStyleIdx="3" presStyleCnt="6" custScaleX="167172" custScaleY="97232" custLinFactNeighborX="861" custLinFactNeighborY="-7800">
        <dgm:presLayoutVars>
          <dgm:chMax val="0"/>
          <dgm:chPref val="0"/>
          <dgm:bulletEnabled val="1"/>
        </dgm:presLayoutVars>
      </dgm:prSet>
      <dgm:spPr/>
      <dgm:t>
        <a:bodyPr/>
        <a:lstStyle/>
        <a:p>
          <a:endParaRPr lang="en-US"/>
        </a:p>
      </dgm:t>
    </dgm:pt>
    <dgm:pt modelId="{905C20BC-1213-43E5-B2DC-8FEB5916A78A}" type="pres">
      <dgm:prSet presAssocID="{D25C57DE-7C48-473C-80C6-182FA2B677CC}" presName="sibTrans" presStyleCnt="0"/>
      <dgm:spPr/>
    </dgm:pt>
    <dgm:pt modelId="{381C17A4-FCEF-4983-8000-E0B241633EE8}" type="pres">
      <dgm:prSet presAssocID="{62D3A0A5-79B4-430F-997E-1096D2FD8996}" presName="ParentComposite" presStyleCnt="0"/>
      <dgm:spPr/>
    </dgm:pt>
    <dgm:pt modelId="{5568D613-F0A7-4C35-8CFF-1847D6EF62AE}" type="pres">
      <dgm:prSet presAssocID="{62D3A0A5-79B4-430F-997E-1096D2FD8996}" presName="Chord" presStyleLbl="bgShp" presStyleIdx="2" presStyleCnt="3"/>
      <dgm:spPr>
        <a:solidFill>
          <a:schemeClr val="accent2">
            <a:lumMod val="60000"/>
            <a:lumOff val="40000"/>
          </a:schemeClr>
        </a:solidFill>
      </dgm:spPr>
      <dgm:t>
        <a:bodyPr/>
        <a:lstStyle/>
        <a:p>
          <a:endParaRPr lang="en-US"/>
        </a:p>
      </dgm:t>
    </dgm:pt>
    <dgm:pt modelId="{78F2DF7D-2EED-4553-A7A3-A83A2F7AEE15}" type="pres">
      <dgm:prSet presAssocID="{62D3A0A5-79B4-430F-997E-1096D2FD8996}" presName="Pie" presStyleLbl="alignNode1" presStyleIdx="2" presStyleCnt="3"/>
      <dgm:spPr>
        <a:solidFill>
          <a:schemeClr val="accent2">
            <a:lumMod val="75000"/>
          </a:schemeClr>
        </a:solidFill>
      </dgm:spPr>
      <dgm:t>
        <a:bodyPr/>
        <a:lstStyle/>
        <a:p>
          <a:endParaRPr lang="en-US"/>
        </a:p>
      </dgm:t>
    </dgm:pt>
    <dgm:pt modelId="{B43D1D4B-819D-4E63-B2B8-67B1BC619E4F}" type="pres">
      <dgm:prSet presAssocID="{62D3A0A5-79B4-430F-997E-1096D2FD8996}" presName="Parent" presStyleLbl="revTx" presStyleIdx="4" presStyleCnt="6">
        <dgm:presLayoutVars>
          <dgm:chMax val="1"/>
          <dgm:chPref val="1"/>
          <dgm:bulletEnabled val="1"/>
        </dgm:presLayoutVars>
      </dgm:prSet>
      <dgm:spPr/>
      <dgm:t>
        <a:bodyPr/>
        <a:lstStyle/>
        <a:p>
          <a:endParaRPr lang="en-US"/>
        </a:p>
      </dgm:t>
    </dgm:pt>
    <dgm:pt modelId="{24D20E6A-CBB0-4767-9685-8EDB60FAC04D}" type="pres">
      <dgm:prSet presAssocID="{723495C6-A7BE-4B18-9694-C5623B9F707A}" presName="negSibTrans" presStyleCnt="0"/>
      <dgm:spPr/>
    </dgm:pt>
    <dgm:pt modelId="{316875EB-C82E-4CE8-8739-948E41CEA528}" type="pres">
      <dgm:prSet presAssocID="{62D3A0A5-79B4-430F-997E-1096D2FD8996}" presName="composite" presStyleCnt="0"/>
      <dgm:spPr/>
    </dgm:pt>
    <dgm:pt modelId="{8FC4E41B-D253-4E9A-94F7-89679116CD92}" type="pres">
      <dgm:prSet presAssocID="{62D3A0A5-79B4-430F-997E-1096D2FD8996}" presName="Child" presStyleLbl="revTx" presStyleIdx="5" presStyleCnt="6" custScaleY="94395" custLinFactNeighborX="608" custLinFactNeighborY="-7340">
        <dgm:presLayoutVars>
          <dgm:chMax val="0"/>
          <dgm:chPref val="0"/>
          <dgm:bulletEnabled val="1"/>
        </dgm:presLayoutVars>
      </dgm:prSet>
      <dgm:spPr/>
      <dgm:t>
        <a:bodyPr/>
        <a:lstStyle/>
        <a:p>
          <a:endParaRPr lang="en-US"/>
        </a:p>
      </dgm:t>
    </dgm:pt>
  </dgm:ptLst>
  <dgm:cxnLst>
    <dgm:cxn modelId="{6E8F5B10-916A-4401-9AD9-697725705219}" srcId="{CAC59D0D-9BBD-44C5-B7DB-205D454C0E7B}" destId="{2B534FCE-B76C-4577-9190-8504A89EA99D}" srcOrd="0" destOrd="0" parTransId="{878EA8E6-FDE9-4A6D-8603-CCB5ED56CA2B}" sibTransId="{F1BAB905-8C8C-4FBB-AFAA-2F2013F932A2}"/>
    <dgm:cxn modelId="{699C153E-E3B8-4D88-9829-153ED9DE6502}" type="presOf" srcId="{67589D8D-803C-4B76-B1A9-AD59F277E1BC}" destId="{E79E0480-989A-4457-A277-93E85C119874}" srcOrd="0" destOrd="2" presId="urn:microsoft.com/office/officeart/2009/3/layout/PieProcess"/>
    <dgm:cxn modelId="{90EBA72E-2A4D-4FA0-9E85-99B22A5E8450}" type="presOf" srcId="{2EC44150-19D3-4874-B8EA-9B819AFD2079}" destId="{0EAFAF28-BF36-4783-944F-6443598F03AE}" srcOrd="0" destOrd="0" presId="urn:microsoft.com/office/officeart/2009/3/layout/PieProcess"/>
    <dgm:cxn modelId="{C2E9118C-D950-407C-B4EC-47E00884D543}" type="presOf" srcId="{68AAC77C-63E8-4756-8D4E-5748EA4F53F5}" destId="{8FC4E41B-D253-4E9A-94F7-89679116CD92}" srcOrd="0" destOrd="0" presId="urn:microsoft.com/office/officeart/2009/3/layout/PieProcess"/>
    <dgm:cxn modelId="{C84FCFE3-FB82-4110-8753-854928B2AA23}" type="presOf" srcId="{D3D41F30-5C3B-4554-9486-FAC94C425BF2}" destId="{8FC4E41B-D253-4E9A-94F7-89679116CD92}" srcOrd="0" destOrd="2" presId="urn:microsoft.com/office/officeart/2009/3/layout/PieProcess"/>
    <dgm:cxn modelId="{79419454-55BA-4A60-B3A9-FBE1980ED3D2}" srcId="{CAC59D0D-9BBD-44C5-B7DB-205D454C0E7B}" destId="{8CE6C1B8-B3CE-4303-A94E-4D72835BDE4E}" srcOrd="1" destOrd="0" parTransId="{0FA386A8-7D76-4286-841E-FF16A7D26A87}" sibTransId="{3250223C-6B9B-4DC7-8F36-9DBE3AB96DB0}"/>
    <dgm:cxn modelId="{8A8FAC50-9695-4619-82C8-95624D706BE8}" srcId="{62D3A0A5-79B4-430F-997E-1096D2FD8996}" destId="{E58E613F-5F11-4610-87A2-B4E1E62A7C3A}" srcOrd="1" destOrd="0" parTransId="{7CC25F10-FD78-4F53-85FE-C1323587DC29}" sibTransId="{A806CF28-1FB8-4003-A926-337927399208}"/>
    <dgm:cxn modelId="{EC0792F7-D210-4C58-BE1C-FE79CADE579D}" type="presOf" srcId="{B29AA8D7-612C-4528-8161-716BD4AB4C16}" destId="{2A09CEC4-4389-4744-8213-A148E919DDD9}" srcOrd="0" destOrd="0" presId="urn:microsoft.com/office/officeart/2009/3/layout/PieProcess"/>
    <dgm:cxn modelId="{37E45C5E-69AE-4ADC-BB55-7A35FFC4CC4A}" srcId="{2EC44150-19D3-4874-B8EA-9B819AFD2079}" destId="{597E088E-19EC-422D-A413-6DEB20AD1C14}" srcOrd="0" destOrd="0" parTransId="{30B3DDA0-F3BA-4AEA-BD17-AAAC6EFBF935}" sibTransId="{C2EDC620-FF26-449C-9842-0A95D45FCA2B}"/>
    <dgm:cxn modelId="{E10155B7-A8FB-44F2-8236-4D5FB6447BDF}" type="presOf" srcId="{2B534FCE-B76C-4577-9190-8504A89EA99D}" destId="{E452888B-A116-4CEB-8CA8-3786809B8428}" srcOrd="0" destOrd="0" presId="urn:microsoft.com/office/officeart/2009/3/layout/PieProcess"/>
    <dgm:cxn modelId="{107FA11A-9AAF-4129-9D51-2C321E72B716}" srcId="{B29AA8D7-612C-4528-8161-716BD4AB4C16}" destId="{2EC44150-19D3-4874-B8EA-9B819AFD2079}" srcOrd="1" destOrd="0" parTransId="{F0F93074-4329-4902-AF54-0F50789D4EAD}" sibTransId="{D25C57DE-7C48-473C-80C6-182FA2B677CC}"/>
    <dgm:cxn modelId="{E14E7A86-C208-4E0E-8750-A30F46937030}" srcId="{2EC44150-19D3-4874-B8EA-9B819AFD2079}" destId="{67589D8D-803C-4B76-B1A9-AD59F277E1BC}" srcOrd="2" destOrd="0" parTransId="{9640D07F-CA93-4630-8753-2055CB6256F3}" sibTransId="{089D6180-23A6-4B2A-85F1-65C1A3A76E81}"/>
    <dgm:cxn modelId="{CDA4B777-9054-4FF7-9B82-D93405E408C4}" type="presOf" srcId="{62D3A0A5-79B4-430F-997E-1096D2FD8996}" destId="{B43D1D4B-819D-4E63-B2B8-67B1BC619E4F}" srcOrd="0" destOrd="0" presId="urn:microsoft.com/office/officeart/2009/3/layout/PieProcess"/>
    <dgm:cxn modelId="{E6C8B9EC-931E-42CE-9768-3E6EF4BC3168}" srcId="{2EC44150-19D3-4874-B8EA-9B819AFD2079}" destId="{49B0BA43-C9E3-4548-9070-03164CFAAEA7}" srcOrd="1" destOrd="0" parTransId="{5AACE220-0A3F-4030-B9B9-5C82EF5248AE}" sibTransId="{982A2A2D-1968-444C-AD4D-8F14C4BA7611}"/>
    <dgm:cxn modelId="{A9E3A8E8-7327-42A1-B78B-EF9DFC487A6D}" srcId="{62D3A0A5-79B4-430F-997E-1096D2FD8996}" destId="{D3D41F30-5C3B-4554-9486-FAC94C425BF2}" srcOrd="2" destOrd="0" parTransId="{879868BD-033B-4E72-BB76-7ECEE7EB5B54}" sibTransId="{C353EFD5-4B7A-406F-ADED-4C57CD096F03}"/>
    <dgm:cxn modelId="{3D3F971C-DCCE-45C0-A8F7-391BCEEC2303}" type="presOf" srcId="{49B0BA43-C9E3-4548-9070-03164CFAAEA7}" destId="{E79E0480-989A-4457-A277-93E85C119874}" srcOrd="0" destOrd="1" presId="urn:microsoft.com/office/officeart/2009/3/layout/PieProcess"/>
    <dgm:cxn modelId="{E533187F-4221-4B2C-8707-77412455D89B}" srcId="{B29AA8D7-612C-4528-8161-716BD4AB4C16}" destId="{CAC59D0D-9BBD-44C5-B7DB-205D454C0E7B}" srcOrd="0" destOrd="0" parTransId="{A28AE987-0BED-4BC9-A3AC-3E949C221E5F}" sibTransId="{9243884C-715A-4045-9E68-15C3BE1CEFB8}"/>
    <dgm:cxn modelId="{23C9F533-3B16-4C87-9CBF-B75AD9BC08D1}" type="presOf" srcId="{E58E613F-5F11-4610-87A2-B4E1E62A7C3A}" destId="{8FC4E41B-D253-4E9A-94F7-89679116CD92}" srcOrd="0" destOrd="1" presId="urn:microsoft.com/office/officeart/2009/3/layout/PieProcess"/>
    <dgm:cxn modelId="{E8980C7A-57FA-42F1-9CAD-C40C9973FAD1}" type="presOf" srcId="{8CE6C1B8-B3CE-4303-A94E-4D72835BDE4E}" destId="{E452888B-A116-4CEB-8CA8-3786809B8428}" srcOrd="0" destOrd="1" presId="urn:microsoft.com/office/officeart/2009/3/layout/PieProcess"/>
    <dgm:cxn modelId="{AFE52669-4BA9-4396-992B-245542CAD70B}" type="presOf" srcId="{CAC59D0D-9BBD-44C5-B7DB-205D454C0E7B}" destId="{410E9C5E-CAA2-4C10-B041-7BFC68DB9BFE}" srcOrd="0" destOrd="0" presId="urn:microsoft.com/office/officeart/2009/3/layout/PieProcess"/>
    <dgm:cxn modelId="{E28D660A-9FDD-4A6F-99A7-3622187CFA9D}" srcId="{B29AA8D7-612C-4528-8161-716BD4AB4C16}" destId="{62D3A0A5-79B4-430F-997E-1096D2FD8996}" srcOrd="2" destOrd="0" parTransId="{96600441-F38E-4EA1-9203-87B52191A79B}" sibTransId="{98C7E418-F6E2-417B-85EA-0EE77D47FDD8}"/>
    <dgm:cxn modelId="{31C96591-5A31-417E-8DE1-B1BBF4FE1D88}" srcId="{62D3A0A5-79B4-430F-997E-1096D2FD8996}" destId="{68AAC77C-63E8-4756-8D4E-5748EA4F53F5}" srcOrd="0" destOrd="0" parTransId="{936740AD-29D1-417B-A963-978EB9E9DAF1}" sibTransId="{723495C6-A7BE-4B18-9694-C5623B9F707A}"/>
    <dgm:cxn modelId="{EC25CF9A-D510-4DCA-A689-F9F5CA125574}" type="presOf" srcId="{597E088E-19EC-422D-A413-6DEB20AD1C14}" destId="{E79E0480-989A-4457-A277-93E85C119874}" srcOrd="0" destOrd="0" presId="urn:microsoft.com/office/officeart/2009/3/layout/PieProcess"/>
    <dgm:cxn modelId="{97E3EE68-A3DE-43ED-BE62-D8D627C98934}" type="presParOf" srcId="{2A09CEC4-4389-4744-8213-A148E919DDD9}" destId="{C203C792-C302-4BE4-9B7D-63E382108341}" srcOrd="0" destOrd="0" presId="urn:microsoft.com/office/officeart/2009/3/layout/PieProcess"/>
    <dgm:cxn modelId="{C3D696A2-50E3-473B-AE1B-D5C745F15B65}" type="presParOf" srcId="{C203C792-C302-4BE4-9B7D-63E382108341}" destId="{82DB72D7-E298-475F-A738-95BBAEE3CC21}" srcOrd="0" destOrd="0" presId="urn:microsoft.com/office/officeart/2009/3/layout/PieProcess"/>
    <dgm:cxn modelId="{99EC5A4A-AF9F-44DF-B5BC-303B3E9A5483}" type="presParOf" srcId="{C203C792-C302-4BE4-9B7D-63E382108341}" destId="{E5D02D19-7FEE-4CB6-888B-B63466F6E346}" srcOrd="1" destOrd="0" presId="urn:microsoft.com/office/officeart/2009/3/layout/PieProcess"/>
    <dgm:cxn modelId="{043FAB5D-8E85-4117-991C-DA34ED70CA73}" type="presParOf" srcId="{C203C792-C302-4BE4-9B7D-63E382108341}" destId="{410E9C5E-CAA2-4C10-B041-7BFC68DB9BFE}" srcOrd="2" destOrd="0" presId="urn:microsoft.com/office/officeart/2009/3/layout/PieProcess"/>
    <dgm:cxn modelId="{3A6A44D8-92FE-4062-864D-0BA49AB16C9E}" type="presParOf" srcId="{2A09CEC4-4389-4744-8213-A148E919DDD9}" destId="{88B0C43A-EC22-4062-9116-BD210A61227D}" srcOrd="1" destOrd="0" presId="urn:microsoft.com/office/officeart/2009/3/layout/PieProcess"/>
    <dgm:cxn modelId="{2FDB05A7-B083-43D7-A863-033676182641}" type="presParOf" srcId="{2A09CEC4-4389-4744-8213-A148E919DDD9}" destId="{66CB6555-99FA-41BA-A75B-1C54DBAA43B0}" srcOrd="2" destOrd="0" presId="urn:microsoft.com/office/officeart/2009/3/layout/PieProcess"/>
    <dgm:cxn modelId="{F5FB2EA8-9CAF-4207-8354-E0B37531463E}" type="presParOf" srcId="{66CB6555-99FA-41BA-A75B-1C54DBAA43B0}" destId="{E452888B-A116-4CEB-8CA8-3786809B8428}" srcOrd="0" destOrd="0" presId="urn:microsoft.com/office/officeart/2009/3/layout/PieProcess"/>
    <dgm:cxn modelId="{2F8A1CC7-D750-464A-8317-AE0A122EBABF}" type="presParOf" srcId="{2A09CEC4-4389-4744-8213-A148E919DDD9}" destId="{4464BFB3-7352-475B-8800-94FB49DC0BF2}" srcOrd="3" destOrd="0" presId="urn:microsoft.com/office/officeart/2009/3/layout/PieProcess"/>
    <dgm:cxn modelId="{9827781F-D125-4C45-A859-99E2AF9493E3}" type="presParOf" srcId="{2A09CEC4-4389-4744-8213-A148E919DDD9}" destId="{5B93FA35-1DD8-40DE-9A73-F26328E16C93}" srcOrd="4" destOrd="0" presId="urn:microsoft.com/office/officeart/2009/3/layout/PieProcess"/>
    <dgm:cxn modelId="{DDE6D56E-DF3C-451A-9236-ACC38B00CB5D}" type="presParOf" srcId="{5B93FA35-1DD8-40DE-9A73-F26328E16C93}" destId="{8882FC78-E3AE-4F74-B661-D4B77BEE014E}" srcOrd="0" destOrd="0" presId="urn:microsoft.com/office/officeart/2009/3/layout/PieProcess"/>
    <dgm:cxn modelId="{72848D16-5466-4748-B9A6-FFB080BD37E1}" type="presParOf" srcId="{5B93FA35-1DD8-40DE-9A73-F26328E16C93}" destId="{A1B75ADE-0401-442A-AE65-51FF5103914C}" srcOrd="1" destOrd="0" presId="urn:microsoft.com/office/officeart/2009/3/layout/PieProcess"/>
    <dgm:cxn modelId="{4A2937CF-930D-40C6-82F0-15137BEC6AE3}" type="presParOf" srcId="{5B93FA35-1DD8-40DE-9A73-F26328E16C93}" destId="{0EAFAF28-BF36-4783-944F-6443598F03AE}" srcOrd="2" destOrd="0" presId="urn:microsoft.com/office/officeart/2009/3/layout/PieProcess"/>
    <dgm:cxn modelId="{FFE5BE55-008F-45DA-923C-DC23B797B14F}" type="presParOf" srcId="{2A09CEC4-4389-4744-8213-A148E919DDD9}" destId="{9AAB645B-C6E5-4894-8642-22160A8C6FE4}" srcOrd="5" destOrd="0" presId="urn:microsoft.com/office/officeart/2009/3/layout/PieProcess"/>
    <dgm:cxn modelId="{A2CF707F-9ADD-4B29-AEEA-BB22E838D498}" type="presParOf" srcId="{2A09CEC4-4389-4744-8213-A148E919DDD9}" destId="{D3AAB7D3-6FA6-403F-B8F6-4D8E87BFCE9E}" srcOrd="6" destOrd="0" presId="urn:microsoft.com/office/officeart/2009/3/layout/PieProcess"/>
    <dgm:cxn modelId="{78B00F04-C921-499D-B51A-03EDD5F7A12D}" type="presParOf" srcId="{D3AAB7D3-6FA6-403F-B8F6-4D8E87BFCE9E}" destId="{E79E0480-989A-4457-A277-93E85C119874}" srcOrd="0" destOrd="0" presId="urn:microsoft.com/office/officeart/2009/3/layout/PieProcess"/>
    <dgm:cxn modelId="{18A87C84-741D-41A6-9A4D-261141A621C7}" type="presParOf" srcId="{2A09CEC4-4389-4744-8213-A148E919DDD9}" destId="{905C20BC-1213-43E5-B2DC-8FEB5916A78A}" srcOrd="7" destOrd="0" presId="urn:microsoft.com/office/officeart/2009/3/layout/PieProcess"/>
    <dgm:cxn modelId="{E502656E-4C53-4751-A56C-C9CB402C26E9}" type="presParOf" srcId="{2A09CEC4-4389-4744-8213-A148E919DDD9}" destId="{381C17A4-FCEF-4983-8000-E0B241633EE8}" srcOrd="8" destOrd="0" presId="urn:microsoft.com/office/officeart/2009/3/layout/PieProcess"/>
    <dgm:cxn modelId="{E4DE56FC-B29E-477A-8171-73030CC63A3C}" type="presParOf" srcId="{381C17A4-FCEF-4983-8000-E0B241633EE8}" destId="{5568D613-F0A7-4C35-8CFF-1847D6EF62AE}" srcOrd="0" destOrd="0" presId="urn:microsoft.com/office/officeart/2009/3/layout/PieProcess"/>
    <dgm:cxn modelId="{64EFB211-502E-4012-9162-2FF31DEDA5D1}" type="presParOf" srcId="{381C17A4-FCEF-4983-8000-E0B241633EE8}" destId="{78F2DF7D-2EED-4553-A7A3-A83A2F7AEE15}" srcOrd="1" destOrd="0" presId="urn:microsoft.com/office/officeart/2009/3/layout/PieProcess"/>
    <dgm:cxn modelId="{255451DD-F702-437F-817C-B44B734D9E55}" type="presParOf" srcId="{381C17A4-FCEF-4983-8000-E0B241633EE8}" destId="{B43D1D4B-819D-4E63-B2B8-67B1BC619E4F}" srcOrd="2" destOrd="0" presId="urn:microsoft.com/office/officeart/2009/3/layout/PieProcess"/>
    <dgm:cxn modelId="{809ADC25-5838-462F-A225-F056C9E510EB}" type="presParOf" srcId="{2A09CEC4-4389-4744-8213-A148E919DDD9}" destId="{24D20E6A-CBB0-4767-9685-8EDB60FAC04D}" srcOrd="9" destOrd="0" presId="urn:microsoft.com/office/officeart/2009/3/layout/PieProcess"/>
    <dgm:cxn modelId="{902D07C6-F478-44B9-A038-FE05D75745A2}" type="presParOf" srcId="{2A09CEC4-4389-4744-8213-A148E919DDD9}" destId="{316875EB-C82E-4CE8-8739-948E41CEA528}" srcOrd="10" destOrd="0" presId="urn:microsoft.com/office/officeart/2009/3/layout/PieProcess"/>
    <dgm:cxn modelId="{8E9F7CBE-DE1B-4288-94E5-1461E234CB82}" type="presParOf" srcId="{316875EB-C82E-4CE8-8739-948E41CEA528}" destId="{8FC4E41B-D253-4E9A-94F7-89679116CD92}"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B72D7-E298-475F-A738-95BBAEE3CC21}">
      <dsp:nvSpPr>
        <dsp:cNvPr id="0" name=""/>
        <dsp:cNvSpPr/>
      </dsp:nvSpPr>
      <dsp:spPr>
        <a:xfrm>
          <a:off x="1034" y="448448"/>
          <a:ext cx="990621" cy="990621"/>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D02D19-7FEE-4CB6-888B-B63466F6E346}">
      <dsp:nvSpPr>
        <dsp:cNvPr id="0" name=""/>
        <dsp:cNvSpPr/>
      </dsp:nvSpPr>
      <dsp:spPr>
        <a:xfrm>
          <a:off x="100096" y="547511"/>
          <a:ext cx="792497" cy="792497"/>
        </a:xfrm>
        <a:prstGeom prst="pie">
          <a:avLst>
            <a:gd name="adj1" fmla="val 126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0E9C5E-CAA2-4C10-B041-7BFC68DB9BFE}">
      <dsp:nvSpPr>
        <dsp:cNvPr id="0" name=""/>
        <dsp:cNvSpPr/>
      </dsp:nvSpPr>
      <dsp:spPr>
        <a:xfrm rot="16200000">
          <a:off x="-1138180"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თებერვალი-მარტი </a:t>
          </a:r>
          <a:r>
            <a:rPr lang="ka-GE" sz="1600" kern="1200" dirty="0"/>
            <a:t>2020</a:t>
          </a:r>
          <a:endParaRPr lang="en-US" sz="1600" kern="1200" dirty="0"/>
        </a:p>
      </dsp:txBody>
      <dsp:txXfrm>
        <a:off x="-1138180" y="2677346"/>
        <a:ext cx="2872801" cy="594372"/>
      </dsp:txXfrm>
    </dsp:sp>
    <dsp:sp modelId="{E452888B-A116-4CEB-8CA8-3786809B8428}">
      <dsp:nvSpPr>
        <dsp:cNvPr id="0" name=""/>
        <dsp:cNvSpPr/>
      </dsp:nvSpPr>
      <dsp:spPr>
        <a:xfrm>
          <a:off x="650980" y="171312"/>
          <a:ext cx="1981242" cy="3875706"/>
        </a:xfrm>
        <a:prstGeom prst="rect">
          <a:avLst/>
        </a:prstGeom>
        <a:noFill/>
        <a:ln w="28575">
          <a:solidFill>
            <a:srgbClr val="4472C4"/>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ka-GE"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კონცეფციის </a:t>
          </a:r>
          <a:r>
            <a:rPr lang="ka-GE" sz="1800" kern="1200" dirty="0">
              <a:solidFill>
                <a:schemeClr val="accent5">
                  <a:lumMod val="50000"/>
                </a:schemeClr>
              </a:solidFill>
            </a:rPr>
            <a:t>თაობაზე საკონსულტაციო </a:t>
          </a:r>
          <a:r>
            <a:rPr lang="ka-GE" sz="1800" kern="1200" dirty="0" smtClean="0">
              <a:solidFill>
                <a:schemeClr val="accent5">
                  <a:lumMod val="50000"/>
                </a:schemeClr>
              </a:solidFill>
            </a:rPr>
            <a:t>შეხვედრები</a:t>
          </a:r>
        </a:p>
        <a:p>
          <a:pPr lvl="0" algn="ctr" defTabSz="800100">
            <a:lnSpc>
              <a:spcPct val="90000"/>
            </a:lnSpc>
            <a:spcBef>
              <a:spcPct val="0"/>
            </a:spcBef>
            <a:spcAft>
              <a:spcPct val="35000"/>
            </a:spcAft>
          </a:pPr>
          <a:r>
            <a:rPr lang="ka-GE" sz="1800" kern="1200" dirty="0" smtClean="0">
              <a:solidFill>
                <a:schemeClr val="accent5">
                  <a:lumMod val="50000"/>
                </a:schemeClr>
              </a:solidFill>
            </a:rPr>
            <a:t> </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დაფინანსების კონცეფციის </a:t>
          </a:r>
          <a:r>
            <a:rPr lang="ka-GE" sz="1800" kern="1200" dirty="0" smtClean="0">
              <a:solidFill>
                <a:schemeClr val="accent5">
                  <a:lumMod val="50000"/>
                </a:schemeClr>
              </a:solidFill>
            </a:rPr>
            <a:t>დასრულება</a:t>
          </a:r>
        </a:p>
        <a:p>
          <a:pPr lvl="0" algn="ctr" defTabSz="800100">
            <a:lnSpc>
              <a:spcPct val="90000"/>
            </a:lnSpc>
            <a:spcBef>
              <a:spcPct val="0"/>
            </a:spcBef>
            <a:spcAft>
              <a:spcPct val="35000"/>
            </a:spcAft>
          </a:pPr>
          <a:endParaRPr lang="ka-GE" sz="1800" kern="1200" dirty="0" smtClean="0">
            <a:solidFill>
              <a:schemeClr val="accent5">
                <a:lumMod val="50000"/>
              </a:schemeClr>
            </a:solidFill>
          </a:endParaRPr>
        </a:p>
      </dsp:txBody>
      <dsp:txXfrm>
        <a:off x="650980" y="171312"/>
        <a:ext cx="1981242" cy="3875706"/>
      </dsp:txXfrm>
    </dsp:sp>
    <dsp:sp modelId="{8882FC78-E3AE-4F74-B661-D4B77BEE014E}">
      <dsp:nvSpPr>
        <dsp:cNvPr id="0" name=""/>
        <dsp:cNvSpPr/>
      </dsp:nvSpPr>
      <dsp:spPr>
        <a:xfrm>
          <a:off x="3024133" y="448448"/>
          <a:ext cx="990621" cy="990621"/>
        </a:xfrm>
        <a:prstGeom prst="chord">
          <a:avLst>
            <a:gd name="adj1" fmla="val 4800000"/>
            <a:gd name="adj2" fmla="val 1680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A1B75ADE-0401-442A-AE65-51FF5103914C}">
      <dsp:nvSpPr>
        <dsp:cNvPr id="0" name=""/>
        <dsp:cNvSpPr/>
      </dsp:nvSpPr>
      <dsp:spPr>
        <a:xfrm>
          <a:off x="3123195" y="547511"/>
          <a:ext cx="792497" cy="792497"/>
        </a:xfrm>
        <a:prstGeom prst="pie">
          <a:avLst>
            <a:gd name="adj1" fmla="val 9000000"/>
            <a:gd name="adj2" fmla="val 16200000"/>
          </a:avLst>
        </a:prstGeom>
        <a:solidFill>
          <a:schemeClr val="accent6">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AFAF28-BF36-4783-944F-6443598F03AE}">
      <dsp:nvSpPr>
        <dsp:cNvPr id="0" name=""/>
        <dsp:cNvSpPr/>
      </dsp:nvSpPr>
      <dsp:spPr>
        <a:xfrm rot="16200000">
          <a:off x="1884918"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r>
            <a:rPr lang="ka-GE" sz="1600" kern="1200" dirty="0" smtClean="0"/>
            <a:t>აპრილი-ივნისი</a:t>
          </a:r>
          <a:r>
            <a:rPr lang="ka-GE" sz="1400" kern="1200" dirty="0" smtClean="0"/>
            <a:t> </a:t>
          </a:r>
          <a:r>
            <a:rPr lang="ka-GE" sz="1400" kern="1200" dirty="0"/>
            <a:t>2020</a:t>
          </a:r>
          <a:endParaRPr lang="en-US" sz="1400" kern="1200" dirty="0"/>
        </a:p>
      </dsp:txBody>
      <dsp:txXfrm>
        <a:off x="1884918" y="2677346"/>
        <a:ext cx="2872801" cy="594372"/>
      </dsp:txXfrm>
    </dsp:sp>
    <dsp:sp modelId="{E79E0480-989A-4457-A277-93E85C119874}">
      <dsp:nvSpPr>
        <dsp:cNvPr id="0" name=""/>
        <dsp:cNvSpPr/>
      </dsp:nvSpPr>
      <dsp:spPr>
        <a:xfrm>
          <a:off x="3734626" y="194215"/>
          <a:ext cx="3312082" cy="3852803"/>
        </a:xfrm>
        <a:prstGeom prst="rect">
          <a:avLst/>
        </a:prstGeom>
        <a:noFill/>
        <a:ln w="28575">
          <a:solidFill>
            <a:srgbClr val="548235"/>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pPr>
          <a:endParaRPr lang="en-US" sz="1700" kern="1200" dirty="0" smtClean="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უნივერსალური </a:t>
          </a:r>
          <a:r>
            <a:rPr lang="ka-GE" sz="1700" kern="1200" dirty="0">
              <a:solidFill>
                <a:schemeClr val="accent5">
                  <a:lumMod val="50000"/>
                </a:schemeClr>
              </a:solidFill>
            </a:rPr>
            <a:t>ჯანდაცვის სააგენტოს ჩამოყალიბება</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a:solidFill>
                <a:schemeClr val="accent5">
                  <a:lumMod val="50000"/>
                </a:schemeClr>
              </a:solidFill>
            </a:rPr>
            <a:t>ინსტიტუციური განვითარების პროცესის დაწყება </a:t>
          </a:r>
          <a:endParaRPr lang="en-US" sz="1700" kern="1200" dirty="0">
            <a:solidFill>
              <a:schemeClr val="accent5">
                <a:lumMod val="50000"/>
              </a:schemeClr>
            </a:solidFill>
          </a:endParaRPr>
        </a:p>
        <a:p>
          <a:pPr lvl="0" algn="ctr" defTabSz="755650">
            <a:lnSpc>
              <a:spcPct val="90000"/>
            </a:lnSpc>
            <a:spcBef>
              <a:spcPct val="0"/>
            </a:spcBef>
            <a:spcAft>
              <a:spcPct val="35000"/>
            </a:spcAft>
          </a:pPr>
          <a:r>
            <a:rPr lang="ka-GE" sz="1700" kern="1200" dirty="0" smtClean="0">
              <a:solidFill>
                <a:schemeClr val="accent5">
                  <a:lumMod val="50000"/>
                </a:schemeClr>
              </a:solidFill>
            </a:rPr>
            <a:t>აქტუარული გათვლების წარმოების დაწყება -დამქირავებლის/დაქირავებულის კონტრიბუციის ოდენობის და სტანდარტული პაკეტის შემადგენლობის განსაზღვრის მიზნით </a:t>
          </a:r>
          <a:endParaRPr lang="en-US" sz="1700" kern="1200" dirty="0" smtClean="0">
            <a:solidFill>
              <a:schemeClr val="accent5">
                <a:lumMod val="50000"/>
              </a:schemeClr>
            </a:solidFill>
          </a:endParaRPr>
        </a:p>
        <a:p>
          <a:pPr lvl="0" algn="ctr" defTabSz="755650">
            <a:lnSpc>
              <a:spcPct val="90000"/>
            </a:lnSpc>
            <a:spcBef>
              <a:spcPct val="0"/>
            </a:spcBef>
            <a:spcAft>
              <a:spcPct val="35000"/>
            </a:spcAft>
          </a:pPr>
          <a:endParaRPr lang="en-US" sz="1600" kern="1200" dirty="0">
            <a:solidFill>
              <a:schemeClr val="accent5">
                <a:lumMod val="50000"/>
              </a:schemeClr>
            </a:solidFill>
          </a:endParaRPr>
        </a:p>
      </dsp:txBody>
      <dsp:txXfrm>
        <a:off x="3734626" y="194215"/>
        <a:ext cx="3312082" cy="3852803"/>
      </dsp:txXfrm>
    </dsp:sp>
    <dsp:sp modelId="{5568D613-F0A7-4C35-8CFF-1847D6EF62AE}">
      <dsp:nvSpPr>
        <dsp:cNvPr id="0" name=""/>
        <dsp:cNvSpPr/>
      </dsp:nvSpPr>
      <dsp:spPr>
        <a:xfrm>
          <a:off x="7378072" y="448448"/>
          <a:ext cx="990621" cy="990621"/>
        </a:xfrm>
        <a:prstGeom prst="chord">
          <a:avLst>
            <a:gd name="adj1" fmla="val 4800000"/>
            <a:gd name="adj2" fmla="val 1680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dsp:style>
    </dsp:sp>
    <dsp:sp modelId="{78F2DF7D-2EED-4553-A7A3-A83A2F7AEE15}">
      <dsp:nvSpPr>
        <dsp:cNvPr id="0" name=""/>
        <dsp:cNvSpPr/>
      </dsp:nvSpPr>
      <dsp:spPr>
        <a:xfrm>
          <a:off x="7477134" y="547511"/>
          <a:ext cx="792497" cy="792497"/>
        </a:xfrm>
        <a:prstGeom prst="pie">
          <a:avLst>
            <a:gd name="adj1" fmla="val 5400000"/>
            <a:gd name="adj2" fmla="val 16200000"/>
          </a:avLst>
        </a:prstGeom>
        <a:solidFill>
          <a:schemeClr val="accent2">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3D1D4B-819D-4E63-B2B8-67B1BC619E4F}">
      <dsp:nvSpPr>
        <dsp:cNvPr id="0" name=""/>
        <dsp:cNvSpPr/>
      </dsp:nvSpPr>
      <dsp:spPr>
        <a:xfrm rot="16200000">
          <a:off x="6238857" y="2677346"/>
          <a:ext cx="2872801" cy="59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711200">
            <a:lnSpc>
              <a:spcPct val="90000"/>
            </a:lnSpc>
            <a:spcBef>
              <a:spcPct val="0"/>
            </a:spcBef>
            <a:spcAft>
              <a:spcPct val="35000"/>
            </a:spcAft>
          </a:pPr>
          <a:endParaRPr lang="ka-GE" sz="1600" kern="1200" dirty="0" smtClean="0"/>
        </a:p>
        <a:p>
          <a:pPr lvl="0" algn="r" defTabSz="711200">
            <a:lnSpc>
              <a:spcPct val="90000"/>
            </a:lnSpc>
            <a:spcBef>
              <a:spcPct val="0"/>
            </a:spcBef>
            <a:spcAft>
              <a:spcPct val="35000"/>
            </a:spcAft>
          </a:pPr>
          <a:r>
            <a:rPr lang="ka-GE" sz="1600" kern="1200" dirty="0" smtClean="0"/>
            <a:t>2020 წლის ბოლომდე</a:t>
          </a:r>
          <a:endParaRPr lang="en-US" sz="1600" kern="1200" dirty="0"/>
        </a:p>
      </dsp:txBody>
      <dsp:txXfrm>
        <a:off x="6238857" y="2677346"/>
        <a:ext cx="2872801" cy="594372"/>
      </dsp:txXfrm>
    </dsp:sp>
    <dsp:sp modelId="{8FC4E41B-D253-4E9A-94F7-89679116CD92}">
      <dsp:nvSpPr>
        <dsp:cNvPr id="0" name=""/>
        <dsp:cNvSpPr/>
      </dsp:nvSpPr>
      <dsp:spPr>
        <a:xfrm>
          <a:off x="8072541" y="268651"/>
          <a:ext cx="1981242" cy="3740387"/>
        </a:xfrm>
        <a:prstGeom prst="rect">
          <a:avLst/>
        </a:prstGeom>
        <a:noFill/>
        <a:ln w="28575">
          <a:solidFill>
            <a:srgbClr val="F4B183"/>
          </a:solid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800100">
            <a:lnSpc>
              <a:spcPct val="90000"/>
            </a:lnSpc>
            <a:spcBef>
              <a:spcPct val="0"/>
            </a:spcBef>
            <a:spcAft>
              <a:spcPct val="35000"/>
            </a:spcAft>
          </a:pPr>
          <a:endParaRPr lang="en-US" sz="1800" kern="1200" dirty="0" smtClean="0">
            <a:solidFill>
              <a:schemeClr val="accent5">
                <a:lumMod val="50000"/>
              </a:schemeClr>
            </a:solidFill>
          </a:endParaRPr>
        </a:p>
        <a:p>
          <a:pPr lvl="0" algn="ctr" defTabSz="800100">
            <a:lnSpc>
              <a:spcPct val="90000"/>
            </a:lnSpc>
            <a:spcBef>
              <a:spcPct val="0"/>
            </a:spcBef>
            <a:spcAft>
              <a:spcPct val="35000"/>
            </a:spcAft>
          </a:pPr>
          <a:r>
            <a:rPr lang="ka-GE" sz="1800" kern="1200" dirty="0" smtClean="0">
              <a:solidFill>
                <a:schemeClr val="accent5">
                  <a:lumMod val="50000"/>
                </a:schemeClr>
              </a:solidFill>
            </a:rPr>
            <a:t>საკანონმდებლო </a:t>
          </a:r>
          <a:r>
            <a:rPr lang="ka-GE" sz="1800" kern="1200" dirty="0">
              <a:solidFill>
                <a:schemeClr val="accent5">
                  <a:lumMod val="50000"/>
                </a:schemeClr>
              </a:solidFill>
            </a:rPr>
            <a:t>ცვლილებების პაკეტის დასრულება</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მთავრობაზე განსახილველად</a:t>
          </a:r>
          <a:endParaRPr lang="en-US" sz="1800" kern="1200" dirty="0">
            <a:solidFill>
              <a:schemeClr val="accent5">
                <a:lumMod val="50000"/>
              </a:schemeClr>
            </a:solidFill>
          </a:endParaRPr>
        </a:p>
        <a:p>
          <a:pPr lvl="0" algn="ctr" defTabSz="800100">
            <a:lnSpc>
              <a:spcPct val="90000"/>
            </a:lnSpc>
            <a:spcBef>
              <a:spcPct val="0"/>
            </a:spcBef>
            <a:spcAft>
              <a:spcPct val="35000"/>
            </a:spcAft>
          </a:pPr>
          <a:r>
            <a:rPr lang="ka-GE" sz="1800" kern="1200" dirty="0">
              <a:solidFill>
                <a:schemeClr val="accent5">
                  <a:lumMod val="50000"/>
                </a:schemeClr>
              </a:solidFill>
            </a:rPr>
            <a:t>ცვლილებების პაკეტის წარდგენა პარლამენტში </a:t>
          </a:r>
          <a:endParaRPr lang="en-US" sz="1800" kern="1200" dirty="0">
            <a:solidFill>
              <a:schemeClr val="accent5">
                <a:lumMod val="50000"/>
              </a:schemeClr>
            </a:solidFill>
          </a:endParaRPr>
        </a:p>
      </dsp:txBody>
      <dsp:txXfrm>
        <a:off x="8072541" y="268651"/>
        <a:ext cx="1981242" cy="3740387"/>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A20189-A9EC-4C3C-AC9D-156D01559EB3}" type="datetimeFigureOut">
              <a:rPr lang="en-GB" smtClean="0"/>
              <a:pPr/>
              <a:t>27/01/2020</a:t>
            </a:fld>
            <a:endParaRPr lang="en-GB"/>
          </a:p>
        </p:txBody>
      </p:sp>
      <p:sp>
        <p:nvSpPr>
          <p:cNvPr id="4" name="Diakép hely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D6BB7F0-EE35-4551-81F3-8FCC11916C91}" type="slidenum">
              <a:rPr lang="en-GB" smtClean="0"/>
              <a:pPr/>
              <a:t>‹#›</a:t>
            </a:fld>
            <a:endParaRPr lang="en-GB"/>
          </a:p>
        </p:txBody>
      </p:sp>
    </p:spTree>
    <p:extLst>
      <p:ext uri="{BB962C8B-B14F-4D97-AF65-F5344CB8AC3E}">
        <p14:creationId xmlns:p14="http://schemas.microsoft.com/office/powerpoint/2010/main" val="797288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94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1966DB-3E61-478C-8A06-142CEFFD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231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838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96837380"/>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09350663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72895718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1">
  <p:cSld name="SECTION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2493600" y="2836700"/>
            <a:ext cx="7204800" cy="334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Font typeface="Abril Fatface"/>
              <a:buNone/>
              <a:defRPr sz="3200">
                <a:latin typeface="Abril Fatface"/>
                <a:ea typeface="Abril Fatface"/>
                <a:cs typeface="Abril Fatface"/>
                <a:sym typeface="Abril Fatface"/>
              </a:defRPr>
            </a:lvl1pPr>
            <a:lvl2pPr lvl="1" algn="ctr" rtl="0">
              <a:spcBef>
                <a:spcPts val="0"/>
              </a:spcBef>
              <a:spcAft>
                <a:spcPts val="0"/>
              </a:spcAft>
              <a:buSzPts val="2400"/>
              <a:buFont typeface="Abril Fatface"/>
              <a:buNone/>
              <a:defRPr sz="3200">
                <a:latin typeface="Abril Fatface"/>
                <a:ea typeface="Abril Fatface"/>
                <a:cs typeface="Abril Fatface"/>
                <a:sym typeface="Abril Fatface"/>
              </a:defRPr>
            </a:lvl2pPr>
            <a:lvl3pPr lvl="2" algn="ctr" rtl="0">
              <a:spcBef>
                <a:spcPts val="0"/>
              </a:spcBef>
              <a:spcAft>
                <a:spcPts val="0"/>
              </a:spcAft>
              <a:buSzPts val="2400"/>
              <a:buFont typeface="Abril Fatface"/>
              <a:buNone/>
              <a:defRPr sz="3200">
                <a:latin typeface="Abril Fatface"/>
                <a:ea typeface="Abril Fatface"/>
                <a:cs typeface="Abril Fatface"/>
                <a:sym typeface="Abril Fatface"/>
              </a:defRPr>
            </a:lvl3pPr>
            <a:lvl4pPr lvl="3" algn="ctr" rtl="0">
              <a:spcBef>
                <a:spcPts val="0"/>
              </a:spcBef>
              <a:spcAft>
                <a:spcPts val="0"/>
              </a:spcAft>
              <a:buSzPts val="2400"/>
              <a:buFont typeface="Abril Fatface"/>
              <a:buNone/>
              <a:defRPr sz="3200">
                <a:latin typeface="Abril Fatface"/>
                <a:ea typeface="Abril Fatface"/>
                <a:cs typeface="Abril Fatface"/>
                <a:sym typeface="Abril Fatface"/>
              </a:defRPr>
            </a:lvl4pPr>
            <a:lvl5pPr lvl="4" algn="ctr" rtl="0">
              <a:spcBef>
                <a:spcPts val="0"/>
              </a:spcBef>
              <a:spcAft>
                <a:spcPts val="0"/>
              </a:spcAft>
              <a:buSzPts val="2400"/>
              <a:buFont typeface="Abril Fatface"/>
              <a:buNone/>
              <a:defRPr sz="3200">
                <a:latin typeface="Abril Fatface"/>
                <a:ea typeface="Abril Fatface"/>
                <a:cs typeface="Abril Fatface"/>
                <a:sym typeface="Abril Fatface"/>
              </a:defRPr>
            </a:lvl5pPr>
            <a:lvl6pPr lvl="5" algn="ctr" rtl="0">
              <a:spcBef>
                <a:spcPts val="0"/>
              </a:spcBef>
              <a:spcAft>
                <a:spcPts val="0"/>
              </a:spcAft>
              <a:buSzPts val="2400"/>
              <a:buFont typeface="Abril Fatface"/>
              <a:buNone/>
              <a:defRPr sz="3200">
                <a:latin typeface="Abril Fatface"/>
                <a:ea typeface="Abril Fatface"/>
                <a:cs typeface="Abril Fatface"/>
                <a:sym typeface="Abril Fatface"/>
              </a:defRPr>
            </a:lvl6pPr>
            <a:lvl7pPr lvl="6" algn="ctr" rtl="0">
              <a:spcBef>
                <a:spcPts val="0"/>
              </a:spcBef>
              <a:spcAft>
                <a:spcPts val="0"/>
              </a:spcAft>
              <a:buSzPts val="2400"/>
              <a:buFont typeface="Abril Fatface"/>
              <a:buNone/>
              <a:defRPr sz="3200">
                <a:latin typeface="Abril Fatface"/>
                <a:ea typeface="Abril Fatface"/>
                <a:cs typeface="Abril Fatface"/>
                <a:sym typeface="Abril Fatface"/>
              </a:defRPr>
            </a:lvl7pPr>
            <a:lvl8pPr lvl="7" algn="ctr" rtl="0">
              <a:spcBef>
                <a:spcPts val="0"/>
              </a:spcBef>
              <a:spcAft>
                <a:spcPts val="0"/>
              </a:spcAft>
              <a:buSzPts val="2400"/>
              <a:buFont typeface="Abril Fatface"/>
              <a:buNone/>
              <a:defRPr sz="3200">
                <a:latin typeface="Abril Fatface"/>
                <a:ea typeface="Abril Fatface"/>
                <a:cs typeface="Abril Fatface"/>
                <a:sym typeface="Abril Fatface"/>
              </a:defRPr>
            </a:lvl8pPr>
            <a:lvl9pPr lvl="8" algn="ctr" rtl="0">
              <a:spcBef>
                <a:spcPts val="0"/>
              </a:spcBef>
              <a:spcAft>
                <a:spcPts val="0"/>
              </a:spcAft>
              <a:buSzPts val="2400"/>
              <a:buFont typeface="Abril Fatface"/>
              <a:buNone/>
              <a:defRPr sz="3200">
                <a:latin typeface="Abril Fatface"/>
                <a:ea typeface="Abril Fatface"/>
                <a:cs typeface="Abril Fatface"/>
                <a:sym typeface="Abril Fatface"/>
              </a:defRPr>
            </a:lvl9pPr>
          </a:lstStyle>
          <a:p>
            <a:endParaRPr/>
          </a:p>
        </p:txBody>
      </p:sp>
      <p:sp>
        <p:nvSpPr>
          <p:cNvPr id="37" name="Google Shape;37;p5"/>
          <p:cNvSpPr txBox="1">
            <a:spLocks noGrp="1"/>
          </p:cNvSpPr>
          <p:nvPr>
            <p:ph type="subTitle" idx="1"/>
          </p:nvPr>
        </p:nvSpPr>
        <p:spPr>
          <a:xfrm>
            <a:off x="4018200" y="3272300"/>
            <a:ext cx="4155600" cy="200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38" name="Google Shape;38;p5"/>
          <p:cNvSpPr txBox="1">
            <a:spLocks noGrp="1"/>
          </p:cNvSpPr>
          <p:nvPr>
            <p:ph type="title" idx="2" hasCustomPrompt="1"/>
          </p:nvPr>
        </p:nvSpPr>
        <p:spPr>
          <a:xfrm>
            <a:off x="5196200" y="1815167"/>
            <a:ext cx="1799600" cy="80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a:lvl1pPr>
            <a:lvl2pPr lvl="1" algn="ctr" rtl="0">
              <a:spcBef>
                <a:spcPts val="0"/>
              </a:spcBef>
              <a:spcAft>
                <a:spcPts val="0"/>
              </a:spcAft>
              <a:buSzPts val="12000"/>
              <a:buNone/>
              <a:defRPr sz="16000"/>
            </a:lvl2pPr>
            <a:lvl3pPr lvl="2" algn="ctr" rtl="0">
              <a:spcBef>
                <a:spcPts val="0"/>
              </a:spcBef>
              <a:spcAft>
                <a:spcPts val="0"/>
              </a:spcAft>
              <a:buSzPts val="12000"/>
              <a:buNone/>
              <a:defRPr sz="16000"/>
            </a:lvl3pPr>
            <a:lvl4pPr lvl="3" algn="ctr" rtl="0">
              <a:spcBef>
                <a:spcPts val="0"/>
              </a:spcBef>
              <a:spcAft>
                <a:spcPts val="0"/>
              </a:spcAft>
              <a:buSzPts val="12000"/>
              <a:buNone/>
              <a:defRPr sz="16000"/>
            </a:lvl4pPr>
            <a:lvl5pPr lvl="4" algn="ctr" rtl="0">
              <a:spcBef>
                <a:spcPts val="0"/>
              </a:spcBef>
              <a:spcAft>
                <a:spcPts val="0"/>
              </a:spcAft>
              <a:buSzPts val="12000"/>
              <a:buNone/>
              <a:defRPr sz="16000"/>
            </a:lvl5pPr>
            <a:lvl6pPr lvl="5" algn="ctr" rtl="0">
              <a:spcBef>
                <a:spcPts val="0"/>
              </a:spcBef>
              <a:spcAft>
                <a:spcPts val="0"/>
              </a:spcAft>
              <a:buSzPts val="12000"/>
              <a:buNone/>
              <a:defRPr sz="16000"/>
            </a:lvl6pPr>
            <a:lvl7pPr lvl="6" algn="ctr" rtl="0">
              <a:spcBef>
                <a:spcPts val="0"/>
              </a:spcBef>
              <a:spcAft>
                <a:spcPts val="0"/>
              </a:spcAft>
              <a:buSzPts val="12000"/>
              <a:buNone/>
              <a:defRPr sz="16000"/>
            </a:lvl7pPr>
            <a:lvl8pPr lvl="7" algn="ctr" rtl="0">
              <a:spcBef>
                <a:spcPts val="0"/>
              </a:spcBef>
              <a:spcAft>
                <a:spcPts val="0"/>
              </a:spcAft>
              <a:buSzPts val="12000"/>
              <a:buNone/>
              <a:defRPr sz="16000"/>
            </a:lvl8pPr>
            <a:lvl9pPr lvl="8" algn="ctr" rtl="0">
              <a:spcBef>
                <a:spcPts val="0"/>
              </a:spcBef>
              <a:spcAft>
                <a:spcPts val="0"/>
              </a:spcAft>
              <a:buSzPts val="12000"/>
              <a:buNone/>
              <a:defRPr sz="16000"/>
            </a:lvl9pPr>
          </a:lstStyle>
          <a:p>
            <a:r>
              <a:t>xx%</a:t>
            </a:r>
          </a:p>
        </p:txBody>
      </p:sp>
    </p:spTree>
    <p:extLst>
      <p:ext uri="{BB962C8B-B14F-4D97-AF65-F5344CB8AC3E}">
        <p14:creationId xmlns:p14="http://schemas.microsoft.com/office/powerpoint/2010/main" val="438000269"/>
      </p:ext>
    </p:extLst>
  </p:cSld>
  <p:clrMapOvr>
    <a:masterClrMapping/>
  </p:clrMapOvr>
  <p:extLst mod="1">
    <p:ext uri="{DCECCB84-F9BA-43D5-87BE-67443E8EF086}">
      <p15:sldGuideLst xmlns:p15="http://schemas.microsoft.com/office/powerpoint/2012/main">
        <p15:guide id="1" pos="454">
          <p15:clr>
            <a:srgbClr val="FA7B17"/>
          </p15:clr>
        </p15:guide>
        <p15:guide id="2" orient="horz" pos="340">
          <p15:clr>
            <a:srgbClr val="FA7B17"/>
          </p15:clr>
        </p15:guide>
        <p15:guide id="3" pos="5306">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5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defTabSz="342900">
              <a:defRPr/>
            </a:pPr>
            <a:fld id="{4AAD347D-5ACD-4C99-B74B-A9C85AD731AF}"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738513939"/>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9325131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05169586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8812808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07529483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48342289"/>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114284179"/>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631682553"/>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63003737"/>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053558977"/>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954364020"/>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850232"/>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50177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228740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183874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438833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952978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4165630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1"/>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1723712"/>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053102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21838773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0524609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16670536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pPr/>
              <a:t>2020. 01. 27.</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0443D572-4878-49D7-971B-DF41EE1090BB}" type="slidenum">
              <a:rPr lang="hu-HU" smtClean="0"/>
              <a:pPr/>
              <a:t>‹#›</a:t>
            </a:fld>
            <a:endParaRPr lang="hu-HU"/>
          </a:p>
        </p:txBody>
      </p:sp>
    </p:spTree>
    <p:extLst>
      <p:ext uri="{BB962C8B-B14F-4D97-AF65-F5344CB8AC3E}">
        <p14:creationId xmlns:p14="http://schemas.microsoft.com/office/powerpoint/2010/main" val="35108849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136453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67922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0402295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97807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39790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423429237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6344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282793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767887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6346394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059366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57370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3226633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047540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8248359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4640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8"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88"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2382178685"/>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98418169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57392414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9712913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304111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500576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82245742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7630200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3482222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7515759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3327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158694150"/>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6623545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6134311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620625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8005914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87880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05739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89599497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52405080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hu-HU"/>
              <a:t>Mintacím szerkesztése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406091498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5314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3822483932"/>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352290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643991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9"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1"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8" name="Footer Placeholder 7"/>
          <p:cNvSpPr>
            <a:spLocks noGrp="1"/>
          </p:cNvSpPr>
          <p:nvPr>
            <p:ph type="ftr" sz="quarter" idx="11"/>
          </p:nvPr>
        </p:nvSpPr>
        <p:spPr/>
        <p:txBody>
          <a:bodyPr/>
          <a:lstStyle/>
          <a:p>
            <a:endParaRPr lang="hu-HU">
              <a:solidFill>
                <a:prstClr val="black">
                  <a:tint val="75000"/>
                </a:prstClr>
              </a:solidFill>
            </a:endParaRPr>
          </a:p>
        </p:txBody>
      </p:sp>
      <p:sp>
        <p:nvSpPr>
          <p:cNvPr id="9" name="Slide Number Placeholder 8"/>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8438302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4" name="Footer Placeholder 3"/>
          <p:cNvSpPr>
            <a:spLocks noGrp="1"/>
          </p:cNvSpPr>
          <p:nvPr>
            <p:ph type="ftr" sz="quarter" idx="11"/>
          </p:nvPr>
        </p:nvSpPr>
        <p:spPr/>
        <p:txBody>
          <a:bodyPr/>
          <a:lstStyle/>
          <a:p>
            <a:endParaRPr lang="hu-HU">
              <a:solidFill>
                <a:prstClr val="black">
                  <a:tint val="75000"/>
                </a:prstClr>
              </a:solidFill>
            </a:endParaRPr>
          </a:p>
        </p:txBody>
      </p:sp>
      <p:sp>
        <p:nvSpPr>
          <p:cNvPr id="5" name="Slide Number Placeholder 4"/>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5714959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3" name="Footer Placeholder 2"/>
          <p:cNvSpPr>
            <a:spLocks noGrp="1"/>
          </p:cNvSpPr>
          <p:nvPr>
            <p:ph type="ftr" sz="quarter" idx="11"/>
          </p:nvPr>
        </p:nvSpPr>
        <p:spPr/>
        <p:txBody>
          <a:bodyPr/>
          <a:lstStyle/>
          <a:p>
            <a:endParaRPr lang="hu-HU">
              <a:solidFill>
                <a:prstClr val="black">
                  <a:tint val="75000"/>
                </a:prstClr>
              </a:solidFill>
            </a:endParaRPr>
          </a:p>
        </p:txBody>
      </p:sp>
      <p:sp>
        <p:nvSpPr>
          <p:cNvPr id="4" name="Slide Number Placeholder 3"/>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93332160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0195791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6" name="Footer Placeholder 5"/>
          <p:cNvSpPr>
            <a:spLocks noGrp="1"/>
          </p:cNvSpPr>
          <p:nvPr>
            <p:ph type="ftr" sz="quarter" idx="11"/>
          </p:nvPr>
        </p:nvSpPr>
        <p:spPr/>
        <p:txBody>
          <a:bodyPr/>
          <a:lstStyle/>
          <a:p>
            <a:endParaRPr lang="hu-HU">
              <a:solidFill>
                <a:prstClr val="black">
                  <a:tint val="75000"/>
                </a:prstClr>
              </a:solidFill>
            </a:endParaRPr>
          </a:p>
        </p:txBody>
      </p:sp>
      <p:sp>
        <p:nvSpPr>
          <p:cNvPr id="7" name="Slide Number Placeholder 6"/>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127872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437083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p>
            <a:endParaRPr lang="hu-HU">
              <a:solidFill>
                <a:prstClr val="black">
                  <a:tint val="75000"/>
                </a:prstClr>
              </a:solidFill>
            </a:endParaRPr>
          </a:p>
        </p:txBody>
      </p:sp>
      <p:sp>
        <p:nvSpPr>
          <p:cNvPr id="6" name="Slide Number Placeholder 5"/>
          <p:cNvSpPr>
            <a:spLocks noGrp="1"/>
          </p:cNvSpPr>
          <p:nvPr>
            <p:ph type="sldNum" sz="quarter" idx="12"/>
          </p:nvPr>
        </p:nvSpPr>
        <p:spPr/>
        <p:txBody>
          <a:body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9684372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574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5"/>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32574722"/>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162034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75941966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39302122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62177278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56495516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9621015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1492840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32250275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70513420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57" y="-265"/>
            <a:ext cx="12191761" cy="6857181"/>
            <a:chOff x="2973586" y="5250656"/>
            <a:chExt cx="2856819" cy="1606800"/>
          </a:xfrm>
        </p:grpSpPr>
        <p:sp>
          <p:nvSpPr>
            <p:cNvPr id="11" name="Google Shape;11;p2"/>
            <p:cNvSpPr/>
            <p:nvPr/>
          </p:nvSpPr>
          <p:spPr>
            <a:xfrm>
              <a:off x="2973586" y="6221960"/>
              <a:ext cx="2856819" cy="635496"/>
            </a:xfrm>
            <a:custGeom>
              <a:avLst/>
              <a:gdLst/>
              <a:ahLst/>
              <a:cxnLst/>
              <a:rect l="l" t="t" r="r" b="b"/>
              <a:pathLst>
                <a:path w="2856819" h="635496" extrusionOk="0">
                  <a:moveTo>
                    <a:pt x="0" y="636040"/>
                  </a:moveTo>
                  <a:lnTo>
                    <a:pt x="2856819" y="636040"/>
                  </a:lnTo>
                  <a:lnTo>
                    <a:pt x="2856819" y="0"/>
                  </a:lnTo>
                  <a:lnTo>
                    <a:pt x="0" y="503857"/>
                  </a:lnTo>
                  <a:lnTo>
                    <a:pt x="0" y="636040"/>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 name="Google Shape;12;p2"/>
            <p:cNvSpPr/>
            <p:nvPr/>
          </p:nvSpPr>
          <p:spPr>
            <a:xfrm>
              <a:off x="2973586" y="6067738"/>
              <a:ext cx="642784" cy="385464"/>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 name="Google Shape;13;p2"/>
            <p:cNvSpPr/>
            <p:nvPr/>
          </p:nvSpPr>
          <p:spPr>
            <a:xfrm>
              <a:off x="3378302" y="5250656"/>
              <a:ext cx="1781048" cy="314027"/>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4" name="Google Shape;14;p2"/>
            <p:cNvSpPr/>
            <p:nvPr/>
          </p:nvSpPr>
          <p:spPr>
            <a:xfrm>
              <a:off x="4790344" y="5404894"/>
              <a:ext cx="1040060" cy="455414"/>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15;p2"/>
            <p:cNvSpPr/>
            <p:nvPr/>
          </p:nvSpPr>
          <p:spPr>
            <a:xfrm>
              <a:off x="2973586" y="6263466"/>
              <a:ext cx="1077258" cy="461367"/>
            </a:xfrm>
            <a:custGeom>
              <a:avLst/>
              <a:gdLst/>
              <a:ahLst/>
              <a:cxnLst/>
              <a:rect l="l" t="t" r="r" b="b"/>
              <a:pathLst>
                <a:path w="1077258" h="461367" extrusionOk="0">
                  <a:moveTo>
                    <a:pt x="0" y="189996"/>
                  </a:moveTo>
                  <a:lnTo>
                    <a:pt x="0" y="462351"/>
                  </a:lnTo>
                  <a:lnTo>
                    <a:pt x="1077259" y="272355"/>
                  </a:lnTo>
                  <a:lnTo>
                    <a:pt x="1077259" y="0"/>
                  </a:lnTo>
                  <a:lnTo>
                    <a:pt x="0" y="189996"/>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6" name="Google Shape;16;p2"/>
            <p:cNvSpPr/>
            <p:nvPr/>
          </p:nvSpPr>
          <p:spPr>
            <a:xfrm>
              <a:off x="5531332" y="5949605"/>
              <a:ext cx="299073" cy="324445"/>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7" name="Google Shape;17;p2"/>
            <p:cNvSpPr/>
            <p:nvPr/>
          </p:nvSpPr>
          <p:spPr>
            <a:xfrm>
              <a:off x="3613394" y="5425142"/>
              <a:ext cx="557972" cy="370582"/>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8" name="Google Shape;18;p2"/>
            <p:cNvSpPr/>
            <p:nvPr/>
          </p:nvSpPr>
          <p:spPr>
            <a:xfrm>
              <a:off x="5636975" y="5677250"/>
              <a:ext cx="193430" cy="305097"/>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9" name="Google Shape;19;p2"/>
          <p:cNvSpPr txBox="1">
            <a:spLocks noGrp="1"/>
          </p:cNvSpPr>
          <p:nvPr>
            <p:ph type="ctrTitle"/>
          </p:nvPr>
        </p:nvSpPr>
        <p:spPr>
          <a:xfrm>
            <a:off x="609600" y="1065700"/>
            <a:ext cx="7315200" cy="4242800"/>
          </a:xfrm>
          <a:prstGeom prst="rect">
            <a:avLst/>
          </a:prstGeom>
        </p:spPr>
        <p:txBody>
          <a:bodyPr spcFirstLastPara="1" wrap="square" lIns="0" tIns="0" rIns="0" bIns="0" anchor="t" anchorCtr="0">
            <a:noAutofit/>
          </a:bodyPr>
          <a:lstStyle>
            <a:lvl1pPr lvl="0">
              <a:spcBef>
                <a:spcPts val="0"/>
              </a:spcBef>
              <a:spcAft>
                <a:spcPts val="0"/>
              </a:spcAft>
              <a:buSzPts val="5800"/>
              <a:buNone/>
              <a:defRPr sz="5800"/>
            </a:lvl1pPr>
            <a:lvl2pPr lvl="1">
              <a:spcBef>
                <a:spcPts val="0"/>
              </a:spcBef>
              <a:spcAft>
                <a:spcPts val="0"/>
              </a:spcAft>
              <a:buSzPts val="5800"/>
              <a:buNone/>
              <a:defRPr sz="5800"/>
            </a:lvl2pPr>
            <a:lvl3pPr lvl="2">
              <a:spcBef>
                <a:spcPts val="0"/>
              </a:spcBef>
              <a:spcAft>
                <a:spcPts val="0"/>
              </a:spcAft>
              <a:buSzPts val="5800"/>
              <a:buNone/>
              <a:defRPr sz="5800"/>
            </a:lvl3pPr>
            <a:lvl4pPr lvl="3">
              <a:spcBef>
                <a:spcPts val="0"/>
              </a:spcBef>
              <a:spcAft>
                <a:spcPts val="0"/>
              </a:spcAft>
              <a:buSzPts val="5800"/>
              <a:buNone/>
              <a:defRPr sz="5800"/>
            </a:lvl4pPr>
            <a:lvl5pPr lvl="4">
              <a:spcBef>
                <a:spcPts val="0"/>
              </a:spcBef>
              <a:spcAft>
                <a:spcPts val="0"/>
              </a:spcAft>
              <a:buSzPts val="5800"/>
              <a:buNone/>
              <a:defRPr sz="5800"/>
            </a:lvl5pPr>
            <a:lvl6pPr lvl="5">
              <a:spcBef>
                <a:spcPts val="0"/>
              </a:spcBef>
              <a:spcAft>
                <a:spcPts val="0"/>
              </a:spcAft>
              <a:buSzPts val="5800"/>
              <a:buNone/>
              <a:defRPr sz="5800"/>
            </a:lvl6pPr>
            <a:lvl7pPr lvl="6">
              <a:spcBef>
                <a:spcPts val="0"/>
              </a:spcBef>
              <a:spcAft>
                <a:spcPts val="0"/>
              </a:spcAft>
              <a:buSzPts val="5800"/>
              <a:buNone/>
              <a:defRPr sz="5800"/>
            </a:lvl7pPr>
            <a:lvl8pPr lvl="7">
              <a:spcBef>
                <a:spcPts val="0"/>
              </a:spcBef>
              <a:spcAft>
                <a:spcPts val="0"/>
              </a:spcAft>
              <a:buSzPts val="5800"/>
              <a:buNone/>
              <a:defRPr sz="5800"/>
            </a:lvl8pPr>
            <a:lvl9pPr lvl="8">
              <a:spcBef>
                <a:spcPts val="0"/>
              </a:spcBef>
              <a:spcAft>
                <a:spcPts val="0"/>
              </a:spcAft>
              <a:buSzPts val="5800"/>
              <a:buNone/>
              <a:defRPr sz="5800"/>
            </a:lvl9pPr>
          </a:lstStyle>
          <a:p>
            <a:endParaRPr/>
          </a:p>
        </p:txBody>
      </p:sp>
    </p:spTree>
    <p:extLst>
      <p:ext uri="{BB962C8B-B14F-4D97-AF65-F5344CB8AC3E}">
        <p14:creationId xmlns:p14="http://schemas.microsoft.com/office/powerpoint/2010/main" val="3393861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219434894"/>
      </p:ext>
    </p:extLst>
  </p:cSld>
  <p:clrMapOvr>
    <a:masterClrMapping/>
  </p:clrMapOvr>
  <p:transition>
    <p:fade/>
  </p:transition>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2"/>
        <p:cNvGrpSpPr/>
        <p:nvPr/>
      </p:nvGrpSpPr>
      <p:grpSpPr>
        <a:xfrm>
          <a:off x="0" y="0"/>
          <a:ext cx="0" cy="0"/>
          <a:chOff x="0" y="0"/>
          <a:chExt cx="0" cy="0"/>
        </a:xfrm>
      </p:grpSpPr>
      <p:grpSp>
        <p:nvGrpSpPr>
          <p:cNvPr id="33" name="Google Shape;33;p4"/>
          <p:cNvGrpSpPr/>
          <p:nvPr/>
        </p:nvGrpSpPr>
        <p:grpSpPr>
          <a:xfrm>
            <a:off x="-317" y="-267"/>
            <a:ext cx="12191761" cy="6857736"/>
            <a:chOff x="6316957" y="5250656"/>
            <a:chExt cx="2856819" cy="1606930"/>
          </a:xfrm>
        </p:grpSpPr>
        <p:sp>
          <p:nvSpPr>
            <p:cNvPr id="34" name="Google Shape;34;p4"/>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 name="Google Shape;35;p4"/>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 name="Google Shape;36;p4"/>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 name="Google Shape;37;p4"/>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 name="Google Shape;38;p4"/>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Google Shape;39;p4"/>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 name="Google Shape;40;p4"/>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 name="Google Shape;41;p4"/>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 name="Google Shape;42;p4"/>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 name="Google Shape;43;p4"/>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44" name="Google Shape;44;p4"/>
          <p:cNvSpPr txBox="1">
            <a:spLocks noGrp="1"/>
          </p:cNvSpPr>
          <p:nvPr>
            <p:ph type="body" idx="1"/>
          </p:nvPr>
        </p:nvSpPr>
        <p:spPr>
          <a:xfrm>
            <a:off x="1342533" y="903600"/>
            <a:ext cx="6582400" cy="4546400"/>
          </a:xfrm>
          <a:prstGeom prst="rect">
            <a:avLst/>
          </a:prstGeom>
        </p:spPr>
        <p:txBody>
          <a:bodyPr spcFirstLastPara="1" wrap="square" lIns="0" tIns="0" rIns="0" bIns="0" anchor="t" anchorCtr="0">
            <a:noAutofit/>
          </a:bodyPr>
          <a:lstStyle>
            <a:lvl1pPr marL="457189" lvl="0" indent="-419090" rtl="0">
              <a:spcBef>
                <a:spcPts val="600"/>
              </a:spcBef>
              <a:spcAft>
                <a:spcPts val="0"/>
              </a:spcAft>
              <a:buClr>
                <a:srgbClr val="FFFFFF"/>
              </a:buClr>
              <a:buSzPts val="3000"/>
              <a:buChar char="▰"/>
              <a:defRPr sz="3000">
                <a:solidFill>
                  <a:srgbClr val="FFFFFF"/>
                </a:solidFill>
              </a:defRPr>
            </a:lvl1pPr>
            <a:lvl2pPr marL="914378" lvl="1" indent="-419090" rtl="0">
              <a:spcBef>
                <a:spcPts val="0"/>
              </a:spcBef>
              <a:spcAft>
                <a:spcPts val="0"/>
              </a:spcAft>
              <a:buClr>
                <a:srgbClr val="FFFFFF"/>
              </a:buClr>
              <a:buSzPts val="3000"/>
              <a:buChar char="▰"/>
              <a:defRPr sz="3000">
                <a:solidFill>
                  <a:srgbClr val="FFFFFF"/>
                </a:solidFill>
              </a:defRPr>
            </a:lvl2pPr>
            <a:lvl3pPr marL="1371566" lvl="2" indent="-419090" rtl="0">
              <a:spcBef>
                <a:spcPts val="0"/>
              </a:spcBef>
              <a:spcAft>
                <a:spcPts val="0"/>
              </a:spcAft>
              <a:buClr>
                <a:srgbClr val="FFFFFF"/>
              </a:buClr>
              <a:buSzPts val="3000"/>
              <a:buChar char="▰"/>
              <a:defRPr sz="3000">
                <a:solidFill>
                  <a:srgbClr val="FFFFFF"/>
                </a:solidFill>
              </a:defRPr>
            </a:lvl3pPr>
            <a:lvl4pPr marL="1828754" lvl="3" indent="-419090" rtl="0">
              <a:spcBef>
                <a:spcPts val="0"/>
              </a:spcBef>
              <a:spcAft>
                <a:spcPts val="0"/>
              </a:spcAft>
              <a:buClr>
                <a:srgbClr val="FFFFFF"/>
              </a:buClr>
              <a:buSzPts val="3000"/>
              <a:buChar char="▰"/>
              <a:defRPr sz="3000">
                <a:solidFill>
                  <a:srgbClr val="FFFFFF"/>
                </a:solidFill>
              </a:defRPr>
            </a:lvl4pPr>
            <a:lvl5pPr marL="2285943" lvl="4" indent="-419090" rtl="0">
              <a:spcBef>
                <a:spcPts val="0"/>
              </a:spcBef>
              <a:spcAft>
                <a:spcPts val="0"/>
              </a:spcAft>
              <a:buClr>
                <a:srgbClr val="FFFFFF"/>
              </a:buClr>
              <a:buSzPts val="3000"/>
              <a:buChar char="▰"/>
              <a:defRPr sz="3000">
                <a:solidFill>
                  <a:srgbClr val="FFFFFF"/>
                </a:solidFill>
              </a:defRPr>
            </a:lvl5pPr>
            <a:lvl6pPr marL="2743132" lvl="5" indent="-419090" rtl="0">
              <a:spcBef>
                <a:spcPts val="0"/>
              </a:spcBef>
              <a:spcAft>
                <a:spcPts val="0"/>
              </a:spcAft>
              <a:buClr>
                <a:srgbClr val="FFFFFF"/>
              </a:buClr>
              <a:buSzPts val="3000"/>
              <a:buChar char="▰"/>
              <a:defRPr sz="3000">
                <a:solidFill>
                  <a:srgbClr val="FFFFFF"/>
                </a:solidFill>
              </a:defRPr>
            </a:lvl6pPr>
            <a:lvl7pPr marL="3200320" lvl="6" indent="-419090" rtl="0">
              <a:spcBef>
                <a:spcPts val="0"/>
              </a:spcBef>
              <a:spcAft>
                <a:spcPts val="0"/>
              </a:spcAft>
              <a:buClr>
                <a:srgbClr val="FFFFFF"/>
              </a:buClr>
              <a:buSzPts val="3000"/>
              <a:buChar char="▰"/>
              <a:defRPr sz="3000">
                <a:solidFill>
                  <a:srgbClr val="FFFFFF"/>
                </a:solidFill>
              </a:defRPr>
            </a:lvl7pPr>
            <a:lvl8pPr marL="3657509" lvl="7" indent="-419090" rtl="0">
              <a:spcBef>
                <a:spcPts val="0"/>
              </a:spcBef>
              <a:spcAft>
                <a:spcPts val="0"/>
              </a:spcAft>
              <a:buClr>
                <a:srgbClr val="FFFFFF"/>
              </a:buClr>
              <a:buSzPts val="3000"/>
              <a:buChar char="▰"/>
              <a:defRPr sz="3000">
                <a:solidFill>
                  <a:srgbClr val="FFFFFF"/>
                </a:solidFill>
              </a:defRPr>
            </a:lvl8pPr>
            <a:lvl9pPr marL="4114697" lvl="8" indent="-419090">
              <a:spcBef>
                <a:spcPts val="0"/>
              </a:spcBef>
              <a:spcAft>
                <a:spcPts val="0"/>
              </a:spcAft>
              <a:buClr>
                <a:srgbClr val="FFFFFF"/>
              </a:buClr>
              <a:buSzPts val="3000"/>
              <a:buChar char="▰"/>
              <a:defRPr sz="3000">
                <a:solidFill>
                  <a:srgbClr val="FFFFFF"/>
                </a:solidFill>
              </a:defRPr>
            </a:lvl9pPr>
          </a:lstStyle>
          <a:p>
            <a:endParaRPr/>
          </a:p>
        </p:txBody>
      </p:sp>
      <p:sp>
        <p:nvSpPr>
          <p:cNvPr id="45" name="Google Shape;45;p4"/>
          <p:cNvSpPr txBox="1"/>
          <p:nvPr/>
        </p:nvSpPr>
        <p:spPr>
          <a:xfrm>
            <a:off x="319400" y="452928"/>
            <a:ext cx="1036000" cy="8716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t" anchorCtr="0">
            <a:noAutofit/>
          </a:bodyPr>
          <a:lstStyle/>
          <a:p>
            <a:pPr marL="0" marR="0" lvl="0" indent="0" algn="ctr" defTabSz="914378" rtl="0" eaLnBrk="1" fontAlgn="auto" latinLnBrk="0" hangingPunct="1">
              <a:lnSpc>
                <a:spcPct val="100000"/>
              </a:lnSpc>
              <a:spcBef>
                <a:spcPts val="0"/>
              </a:spcBef>
              <a:spcAft>
                <a:spcPts val="0"/>
              </a:spcAft>
              <a:buClr>
                <a:srgbClr val="000000"/>
              </a:buClr>
              <a:buSzTx/>
              <a:buFont typeface="Arial"/>
              <a:buNone/>
              <a:tabLst/>
              <a:defRPr/>
            </a:pPr>
            <a:r>
              <a:rPr kumimoji="0" lang="en" sz="10000" b="0" i="0" u="none" strike="noStrike" kern="0" cap="none" spc="0" normalizeH="0" baseline="0" noProof="0">
                <a:ln>
                  <a:noFill/>
                </a:ln>
                <a:solidFill>
                  <a:srgbClr val="FFFFFF"/>
                </a:solidFill>
                <a:effectLst/>
                <a:uLnTx/>
                <a:uFillTx/>
                <a:latin typeface="Chivo"/>
                <a:ea typeface="Chivo"/>
                <a:cs typeface="Chivo"/>
                <a:sym typeface="Chivo"/>
              </a:rPr>
              <a:t>“</a:t>
            </a:r>
            <a:endParaRPr kumimoji="0" sz="10000" b="0" i="0" u="none" strike="noStrike" kern="0" cap="none" spc="0" normalizeH="0" baseline="0" noProof="0">
              <a:ln>
                <a:noFill/>
              </a:ln>
              <a:solidFill>
                <a:srgbClr val="FFFFFF"/>
              </a:solidFill>
              <a:effectLst/>
              <a:uLnTx/>
              <a:uFillTx/>
              <a:latin typeface="Chivo"/>
              <a:ea typeface="Chivo"/>
              <a:cs typeface="Chivo"/>
              <a:sym typeface="Chivo"/>
            </a:endParaRPr>
          </a:p>
        </p:txBody>
      </p:sp>
      <p:sp>
        <p:nvSpPr>
          <p:cNvPr id="46" name="Google Shape;46;p4"/>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0239377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7"/>
        <p:cNvGrpSpPr/>
        <p:nvPr/>
      </p:nvGrpSpPr>
      <p:grpSpPr>
        <a:xfrm>
          <a:off x="0" y="0"/>
          <a:ext cx="0" cy="0"/>
          <a:chOff x="0" y="0"/>
          <a:chExt cx="0" cy="0"/>
        </a:xfrm>
      </p:grpSpPr>
      <p:grpSp>
        <p:nvGrpSpPr>
          <p:cNvPr id="48" name="Google Shape;48;p5"/>
          <p:cNvGrpSpPr/>
          <p:nvPr/>
        </p:nvGrpSpPr>
        <p:grpSpPr>
          <a:xfrm>
            <a:off x="-157" y="-141"/>
            <a:ext cx="12191761" cy="6857756"/>
            <a:chOff x="2973586" y="2777133"/>
            <a:chExt cx="2856819" cy="1606935"/>
          </a:xfrm>
        </p:grpSpPr>
        <p:sp>
          <p:nvSpPr>
            <p:cNvPr id="49" name="Google Shape;49;p5"/>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 name="Google Shape;50;p5"/>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 name="Google Shape;51;p5"/>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 name="Google Shape;52;p5"/>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 name="Google Shape;53;p5"/>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 name="Google Shape;54;p5"/>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55" name="Google Shape;55;p5"/>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6" name="Google Shape;56;p5"/>
          <p:cNvSpPr txBox="1">
            <a:spLocks noGrp="1"/>
          </p:cNvSpPr>
          <p:nvPr>
            <p:ph type="body" idx="1"/>
          </p:nvPr>
        </p:nvSpPr>
        <p:spPr>
          <a:xfrm>
            <a:off x="4267200" y="2545733"/>
            <a:ext cx="7315200" cy="3686400"/>
          </a:xfrm>
          <a:prstGeom prst="rect">
            <a:avLst/>
          </a:prstGeom>
        </p:spPr>
        <p:txBody>
          <a:bodyPr spcFirstLastPara="1" wrap="square" lIns="0" tIns="0" rIns="0" bIns="0" anchor="t" anchorCtr="0">
            <a:noAutofit/>
          </a:bodyPr>
          <a:lstStyle>
            <a:lvl1pPr marL="457189" lvl="0" indent="-380990">
              <a:spcBef>
                <a:spcPts val="600"/>
              </a:spcBef>
              <a:spcAft>
                <a:spcPts val="0"/>
              </a:spcAft>
              <a:buSzPts val="2400"/>
              <a:buChar char="▰"/>
              <a:defRPr/>
            </a:lvl1pPr>
            <a:lvl2pPr marL="914378" lvl="1" indent="-380990">
              <a:spcBef>
                <a:spcPts val="0"/>
              </a:spcBef>
              <a:spcAft>
                <a:spcPts val="0"/>
              </a:spcAft>
              <a:buSzPts val="2400"/>
              <a:buChar char="▰"/>
              <a:defRPr/>
            </a:lvl2pPr>
            <a:lvl3pPr marL="1371566" lvl="2" indent="-380990">
              <a:spcBef>
                <a:spcPts val="0"/>
              </a:spcBef>
              <a:spcAft>
                <a:spcPts val="0"/>
              </a:spcAft>
              <a:buSzPts val="2400"/>
              <a:buChar char="▰"/>
              <a:defRPr/>
            </a:lvl3pPr>
            <a:lvl4pPr marL="1828754" lvl="3" indent="-380990">
              <a:spcBef>
                <a:spcPts val="0"/>
              </a:spcBef>
              <a:spcAft>
                <a:spcPts val="0"/>
              </a:spcAft>
              <a:buSzPts val="2400"/>
              <a:buChar char="▰"/>
              <a:defRPr/>
            </a:lvl4pPr>
            <a:lvl5pPr marL="2285943" lvl="4" indent="-380990">
              <a:spcBef>
                <a:spcPts val="0"/>
              </a:spcBef>
              <a:spcAft>
                <a:spcPts val="0"/>
              </a:spcAft>
              <a:buSzPts val="2400"/>
              <a:buChar char="▰"/>
              <a:defRPr/>
            </a:lvl5pPr>
            <a:lvl6pPr marL="2743132" lvl="5" indent="-380990">
              <a:spcBef>
                <a:spcPts val="0"/>
              </a:spcBef>
              <a:spcAft>
                <a:spcPts val="0"/>
              </a:spcAft>
              <a:buSzPts val="2400"/>
              <a:buChar char="▰"/>
              <a:defRPr/>
            </a:lvl6pPr>
            <a:lvl7pPr marL="3200320" lvl="6" indent="-380990">
              <a:spcBef>
                <a:spcPts val="0"/>
              </a:spcBef>
              <a:spcAft>
                <a:spcPts val="0"/>
              </a:spcAft>
              <a:buSzPts val="2400"/>
              <a:buChar char="▰"/>
              <a:defRPr/>
            </a:lvl7pPr>
            <a:lvl8pPr marL="3657509" lvl="7" indent="-380990">
              <a:spcBef>
                <a:spcPts val="0"/>
              </a:spcBef>
              <a:spcAft>
                <a:spcPts val="0"/>
              </a:spcAft>
              <a:buSzPts val="2400"/>
              <a:buChar char="▰"/>
              <a:defRPr/>
            </a:lvl8pPr>
            <a:lvl9pPr marL="4114697" lvl="8" indent="-380990">
              <a:spcBef>
                <a:spcPts val="0"/>
              </a:spcBef>
              <a:spcAft>
                <a:spcPts val="0"/>
              </a:spcAft>
              <a:buSzPts val="2400"/>
              <a:buChar char="▰"/>
              <a:defRPr/>
            </a:lvl9pPr>
          </a:lstStyle>
          <a:p>
            <a:endParaRPr/>
          </a:p>
        </p:txBody>
      </p:sp>
      <p:sp>
        <p:nvSpPr>
          <p:cNvPr id="57" name="Google Shape;57;p5"/>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0903160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58"/>
        <p:cNvGrpSpPr/>
        <p:nvPr/>
      </p:nvGrpSpPr>
      <p:grpSpPr>
        <a:xfrm>
          <a:off x="0" y="0"/>
          <a:ext cx="0" cy="0"/>
          <a:chOff x="0" y="0"/>
          <a:chExt cx="0" cy="0"/>
        </a:xfrm>
      </p:grpSpPr>
      <p:grpSp>
        <p:nvGrpSpPr>
          <p:cNvPr id="59" name="Google Shape;59;p6"/>
          <p:cNvGrpSpPr/>
          <p:nvPr/>
        </p:nvGrpSpPr>
        <p:grpSpPr>
          <a:xfrm>
            <a:off x="-317" y="-141"/>
            <a:ext cx="12191761" cy="6857756"/>
            <a:chOff x="6361595" y="2777133"/>
            <a:chExt cx="2856819" cy="1606935"/>
          </a:xfrm>
        </p:grpSpPr>
        <p:sp>
          <p:nvSpPr>
            <p:cNvPr id="60" name="Google Shape;60;p6"/>
            <p:cNvSpPr/>
            <p:nvPr/>
          </p:nvSpPr>
          <p:spPr>
            <a:xfrm>
              <a:off x="6361595" y="3328877"/>
              <a:ext cx="2856819" cy="1055191"/>
            </a:xfrm>
            <a:custGeom>
              <a:avLst/>
              <a:gdLst/>
              <a:ahLst/>
              <a:cxnLst/>
              <a:rect l="l" t="t" r="r" b="b"/>
              <a:pathLst>
                <a:path w="2856819" h="1055191" extrusionOk="0">
                  <a:moveTo>
                    <a:pt x="0" y="1055599"/>
                  </a:moveTo>
                  <a:lnTo>
                    <a:pt x="2856819" y="1055599"/>
                  </a:lnTo>
                  <a:lnTo>
                    <a:pt x="2856819" y="0"/>
                  </a:lnTo>
                  <a:lnTo>
                    <a:pt x="0" y="503854"/>
                  </a:lnTo>
                  <a:lnTo>
                    <a:pt x="0" y="105559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 name="Google Shape;61;p6"/>
            <p:cNvSpPr/>
            <p:nvPr/>
          </p:nvSpPr>
          <p:spPr>
            <a:xfrm>
              <a:off x="6361595" y="3581367"/>
              <a:ext cx="471672" cy="250031"/>
            </a:xfrm>
            <a:custGeom>
              <a:avLst/>
              <a:gdLst/>
              <a:ahLst/>
              <a:cxnLst/>
              <a:rect l="l" t="t" r="r" b="b"/>
              <a:pathLst>
                <a:path w="471672" h="250031" extrusionOk="0">
                  <a:moveTo>
                    <a:pt x="0" y="83189"/>
                  </a:moveTo>
                  <a:lnTo>
                    <a:pt x="0" y="251365"/>
                  </a:lnTo>
                  <a:lnTo>
                    <a:pt x="471673" y="168176"/>
                  </a:lnTo>
                  <a:lnTo>
                    <a:pt x="471673" y="0"/>
                  </a:lnTo>
                  <a:lnTo>
                    <a:pt x="0" y="831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 name="Google Shape;62;p6"/>
            <p:cNvSpPr/>
            <p:nvPr/>
          </p:nvSpPr>
          <p:spPr>
            <a:xfrm>
              <a:off x="8188769" y="3160702"/>
              <a:ext cx="1029645" cy="349746"/>
            </a:xfrm>
            <a:custGeom>
              <a:avLst/>
              <a:gdLst/>
              <a:ahLst/>
              <a:cxnLst/>
              <a:rect l="l" t="t" r="r" b="b"/>
              <a:pathLst>
                <a:path w="1029645" h="349746" extrusionOk="0">
                  <a:moveTo>
                    <a:pt x="1029645" y="0"/>
                  </a:moveTo>
                  <a:lnTo>
                    <a:pt x="0" y="181597"/>
                  </a:lnTo>
                  <a:lnTo>
                    <a:pt x="0" y="349773"/>
                  </a:lnTo>
                  <a:lnTo>
                    <a:pt x="1029645" y="168176"/>
                  </a:lnTo>
                  <a:lnTo>
                    <a:pt x="1029645"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 name="Google Shape;63;p6"/>
            <p:cNvSpPr/>
            <p:nvPr/>
          </p:nvSpPr>
          <p:spPr>
            <a:xfrm>
              <a:off x="6361595" y="3343125"/>
              <a:ext cx="868949" cy="319980"/>
            </a:xfrm>
            <a:custGeom>
              <a:avLst/>
              <a:gdLst/>
              <a:ahLst/>
              <a:cxnLst/>
              <a:rect l="l" t="t" r="r" b="b"/>
              <a:pathLst>
                <a:path w="868949" h="319980" extrusionOk="0">
                  <a:moveTo>
                    <a:pt x="0" y="153256"/>
                  </a:moveTo>
                  <a:lnTo>
                    <a:pt x="0" y="321431"/>
                  </a:lnTo>
                  <a:lnTo>
                    <a:pt x="868949" y="168176"/>
                  </a:lnTo>
                  <a:lnTo>
                    <a:pt x="868949" y="0"/>
                  </a:lnTo>
                  <a:lnTo>
                    <a:pt x="0" y="153256"/>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 name="Google Shape;64;p6"/>
            <p:cNvSpPr/>
            <p:nvPr/>
          </p:nvSpPr>
          <p:spPr>
            <a:xfrm>
              <a:off x="6361595" y="3286479"/>
              <a:ext cx="236580" cy="209847"/>
            </a:xfrm>
            <a:custGeom>
              <a:avLst/>
              <a:gdLst/>
              <a:ahLst/>
              <a:cxnLst/>
              <a:rect l="l" t="t" r="r" b="b"/>
              <a:pathLst>
                <a:path w="236580" h="209847" extrusionOk="0">
                  <a:moveTo>
                    <a:pt x="0" y="41725"/>
                  </a:moveTo>
                  <a:lnTo>
                    <a:pt x="0" y="209901"/>
                  </a:lnTo>
                  <a:lnTo>
                    <a:pt x="236580" y="168176"/>
                  </a:lnTo>
                  <a:lnTo>
                    <a:pt x="236580" y="0"/>
                  </a:lnTo>
                  <a:lnTo>
                    <a:pt x="0" y="417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 name="Google Shape;65;p6"/>
            <p:cNvSpPr/>
            <p:nvPr/>
          </p:nvSpPr>
          <p:spPr>
            <a:xfrm>
              <a:off x="8331610" y="2824350"/>
              <a:ext cx="886804" cy="324445"/>
            </a:xfrm>
            <a:custGeom>
              <a:avLst/>
              <a:gdLst/>
              <a:ahLst/>
              <a:cxnLst/>
              <a:rect l="l" t="t" r="r" b="b"/>
              <a:pathLst>
                <a:path w="886804" h="324445" extrusionOk="0">
                  <a:moveTo>
                    <a:pt x="886804" y="0"/>
                  </a:moveTo>
                  <a:lnTo>
                    <a:pt x="0" y="156405"/>
                  </a:lnTo>
                  <a:lnTo>
                    <a:pt x="0" y="324581"/>
                  </a:lnTo>
                  <a:lnTo>
                    <a:pt x="886804" y="168176"/>
                  </a:lnTo>
                  <a:lnTo>
                    <a:pt x="886804"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 name="Google Shape;66;p6"/>
            <p:cNvSpPr/>
            <p:nvPr/>
          </p:nvSpPr>
          <p:spPr>
            <a:xfrm>
              <a:off x="6868978" y="2954026"/>
              <a:ext cx="660639" cy="284261"/>
            </a:xfrm>
            <a:custGeom>
              <a:avLst/>
              <a:gdLst/>
              <a:ahLst/>
              <a:cxnLst/>
              <a:rect l="l" t="t" r="r" b="b"/>
              <a:pathLst>
                <a:path w="660639" h="284261" extrusionOk="0">
                  <a:moveTo>
                    <a:pt x="0" y="116516"/>
                  </a:moveTo>
                  <a:lnTo>
                    <a:pt x="0" y="284692"/>
                  </a:lnTo>
                  <a:lnTo>
                    <a:pt x="660639" y="168176"/>
                  </a:lnTo>
                  <a:lnTo>
                    <a:pt x="660639" y="0"/>
                  </a:lnTo>
                  <a:lnTo>
                    <a:pt x="0" y="116516"/>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 name="Google Shape;67;p6"/>
            <p:cNvSpPr/>
            <p:nvPr/>
          </p:nvSpPr>
          <p:spPr>
            <a:xfrm>
              <a:off x="7093655" y="2777133"/>
              <a:ext cx="1438825" cy="253007"/>
            </a:xfrm>
            <a:custGeom>
              <a:avLst/>
              <a:gdLst/>
              <a:ahLst/>
              <a:cxnLst/>
              <a:rect l="l" t="t" r="r" b="b"/>
              <a:pathLst>
                <a:path w="1438825" h="253007" extrusionOk="0">
                  <a:moveTo>
                    <a:pt x="485388" y="0"/>
                  </a:moveTo>
                  <a:lnTo>
                    <a:pt x="0" y="85607"/>
                  </a:lnTo>
                  <a:lnTo>
                    <a:pt x="0" y="253783"/>
                  </a:lnTo>
                  <a:lnTo>
                    <a:pt x="1438932" y="0"/>
                  </a:lnTo>
                  <a:lnTo>
                    <a:pt x="485388"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8" name="Google Shape;68;p6"/>
          <p:cNvSpPr txBox="1">
            <a:spLocks noGrp="1"/>
          </p:cNvSpPr>
          <p:nvPr>
            <p:ph type="title"/>
          </p:nvPr>
        </p:nvSpPr>
        <p:spPr>
          <a:xfrm>
            <a:off x="609600" y="3192600"/>
            <a:ext cx="5486400" cy="560800"/>
          </a:xfrm>
          <a:prstGeom prst="rect">
            <a:avLst/>
          </a:prstGeom>
          <a:effectLst>
            <a:outerShdw blurRad="28575" dist="9525" dir="5400000" algn="bl" rotWithShape="0">
              <a:srgbClr val="00001A">
                <a:alpha val="15000"/>
              </a:srgbClr>
            </a:outerShdw>
          </a:effectLst>
        </p:spPr>
        <p:txBody>
          <a:bodyPr spcFirstLastPara="1" wrap="square" lIns="0" tIns="0" rIns="0" bIns="0" anchor="b"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69" name="Google Shape;69;p6"/>
          <p:cNvSpPr txBox="1">
            <a:spLocks noGrp="1"/>
          </p:cNvSpPr>
          <p:nvPr>
            <p:ph type="body" idx="1"/>
          </p:nvPr>
        </p:nvSpPr>
        <p:spPr>
          <a:xfrm>
            <a:off x="4267200" y="3733567"/>
            <a:ext cx="7315200" cy="2825200"/>
          </a:xfrm>
          <a:prstGeom prst="rect">
            <a:avLst/>
          </a:prstGeom>
        </p:spPr>
        <p:txBody>
          <a:bodyPr spcFirstLastPara="1" wrap="square" lIns="0" tIns="0" rIns="0" bIns="0" anchor="ctr" anchorCtr="0">
            <a:noAutofit/>
          </a:bodyPr>
          <a:lstStyle>
            <a:lvl1pPr marL="457189" lvl="0" indent="-355591" rtl="0">
              <a:spcBef>
                <a:spcPts val="600"/>
              </a:spcBef>
              <a:spcAft>
                <a:spcPts val="0"/>
              </a:spcAft>
              <a:buSzPts val="2000"/>
              <a:buChar char="▰"/>
              <a:defRPr sz="2000"/>
            </a:lvl1pPr>
            <a:lvl2pPr marL="914378" lvl="1" indent="-355591" rtl="0">
              <a:spcBef>
                <a:spcPts val="0"/>
              </a:spcBef>
              <a:spcAft>
                <a:spcPts val="0"/>
              </a:spcAft>
              <a:buSzPts val="2000"/>
              <a:buChar char="▰"/>
              <a:defRPr sz="2000"/>
            </a:lvl2pPr>
            <a:lvl3pPr marL="1371566" lvl="2" indent="-355591" rtl="0">
              <a:spcBef>
                <a:spcPts val="0"/>
              </a:spcBef>
              <a:spcAft>
                <a:spcPts val="0"/>
              </a:spcAft>
              <a:buSzPts val="2000"/>
              <a:buChar char="▰"/>
              <a:defRPr sz="2000"/>
            </a:lvl3pPr>
            <a:lvl4pPr marL="1828754" lvl="3" indent="-355591" rtl="0">
              <a:spcBef>
                <a:spcPts val="0"/>
              </a:spcBef>
              <a:spcAft>
                <a:spcPts val="0"/>
              </a:spcAft>
              <a:buSzPts val="2000"/>
              <a:buChar char="▰"/>
              <a:defRPr sz="2000"/>
            </a:lvl4pPr>
            <a:lvl5pPr marL="2285943" lvl="4" indent="-355591" rtl="0">
              <a:spcBef>
                <a:spcPts val="0"/>
              </a:spcBef>
              <a:spcAft>
                <a:spcPts val="0"/>
              </a:spcAft>
              <a:buSzPts val="2000"/>
              <a:buChar char="▰"/>
              <a:defRPr sz="2000"/>
            </a:lvl5pPr>
            <a:lvl6pPr marL="2743132" lvl="5" indent="-355591" rtl="0">
              <a:spcBef>
                <a:spcPts val="0"/>
              </a:spcBef>
              <a:spcAft>
                <a:spcPts val="0"/>
              </a:spcAft>
              <a:buSzPts val="2000"/>
              <a:buChar char="▰"/>
              <a:defRPr sz="2000"/>
            </a:lvl6pPr>
            <a:lvl7pPr marL="3200320" lvl="6" indent="-355591" rtl="0">
              <a:spcBef>
                <a:spcPts val="0"/>
              </a:spcBef>
              <a:spcAft>
                <a:spcPts val="0"/>
              </a:spcAft>
              <a:buSzPts val="2000"/>
              <a:buChar char="▰"/>
              <a:defRPr sz="2000"/>
            </a:lvl7pPr>
            <a:lvl8pPr marL="3657509" lvl="7" indent="-355591" rtl="0">
              <a:spcBef>
                <a:spcPts val="0"/>
              </a:spcBef>
              <a:spcAft>
                <a:spcPts val="0"/>
              </a:spcAft>
              <a:buSzPts val="2000"/>
              <a:buChar char="▰"/>
              <a:defRPr sz="2000"/>
            </a:lvl8pPr>
            <a:lvl9pPr marL="4114697" lvl="8" indent="-355591" rtl="0">
              <a:spcBef>
                <a:spcPts val="0"/>
              </a:spcBef>
              <a:spcAft>
                <a:spcPts val="0"/>
              </a:spcAft>
              <a:buSzPts val="2000"/>
              <a:buChar char="▰"/>
              <a:defRPr sz="2000"/>
            </a:lvl9pPr>
          </a:lstStyle>
          <a:p>
            <a:endParaRPr/>
          </a:p>
        </p:txBody>
      </p:sp>
      <p:sp>
        <p:nvSpPr>
          <p:cNvPr id="70" name="Google Shape;70;p6"/>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90045590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71"/>
        <p:cNvGrpSpPr/>
        <p:nvPr/>
      </p:nvGrpSpPr>
      <p:grpSpPr>
        <a:xfrm>
          <a:off x="0" y="0"/>
          <a:ext cx="0" cy="0"/>
          <a:chOff x="0" y="0"/>
          <a:chExt cx="0" cy="0"/>
        </a:xfrm>
      </p:grpSpPr>
      <p:grpSp>
        <p:nvGrpSpPr>
          <p:cNvPr id="72" name="Google Shape;72;p7"/>
          <p:cNvGrpSpPr/>
          <p:nvPr/>
        </p:nvGrpSpPr>
        <p:grpSpPr>
          <a:xfrm>
            <a:off x="-157" y="-141"/>
            <a:ext cx="12191761" cy="6857756"/>
            <a:chOff x="2973586" y="2777133"/>
            <a:chExt cx="2856819" cy="1606935"/>
          </a:xfrm>
        </p:grpSpPr>
        <p:sp>
          <p:nvSpPr>
            <p:cNvPr id="73" name="Google Shape;73;p7"/>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 name="Google Shape;74;p7"/>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5" name="Google Shape;75;p7"/>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6" name="Google Shape;76;p7"/>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7" name="Google Shape;77;p7"/>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8" name="Google Shape;78;p7"/>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79" name="Google Shape;79;p7"/>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80" name="Google Shape;80;p7"/>
          <p:cNvSpPr txBox="1">
            <a:spLocks noGrp="1"/>
          </p:cNvSpPr>
          <p:nvPr>
            <p:ph type="body" idx="1"/>
          </p:nvPr>
        </p:nvSpPr>
        <p:spPr>
          <a:xfrm>
            <a:off x="426716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1" name="Google Shape;81;p7"/>
          <p:cNvSpPr txBox="1">
            <a:spLocks noGrp="1"/>
          </p:cNvSpPr>
          <p:nvPr>
            <p:ph type="body" idx="2"/>
          </p:nvPr>
        </p:nvSpPr>
        <p:spPr>
          <a:xfrm>
            <a:off x="8257607" y="2545733"/>
            <a:ext cx="3324800" cy="4022000"/>
          </a:xfrm>
          <a:prstGeom prst="rect">
            <a:avLst/>
          </a:prstGeom>
        </p:spPr>
        <p:txBody>
          <a:bodyPr spcFirstLastPara="1" wrap="square" lIns="0" tIns="0" rIns="0" bIns="0" anchor="t" anchorCtr="0">
            <a:noAutofit/>
          </a:bodyPr>
          <a:lstStyle>
            <a:lvl1pPr marL="457189" lvl="0" indent="-342892">
              <a:spcBef>
                <a:spcPts val="600"/>
              </a:spcBef>
              <a:spcAft>
                <a:spcPts val="0"/>
              </a:spcAft>
              <a:buSzPts val="1800"/>
              <a:buChar char="▰"/>
              <a:defRPr sz="1800"/>
            </a:lvl1pPr>
            <a:lvl2pPr marL="914378" lvl="1" indent="-342892">
              <a:spcBef>
                <a:spcPts val="0"/>
              </a:spcBef>
              <a:spcAft>
                <a:spcPts val="0"/>
              </a:spcAft>
              <a:buSzPts val="1800"/>
              <a:buChar char="▰"/>
              <a:defRPr sz="1800"/>
            </a:lvl2pPr>
            <a:lvl3pPr marL="1371566" lvl="2" indent="-342892">
              <a:spcBef>
                <a:spcPts val="0"/>
              </a:spcBef>
              <a:spcAft>
                <a:spcPts val="0"/>
              </a:spcAft>
              <a:buSzPts val="1800"/>
              <a:buChar char="▰"/>
              <a:defRPr sz="1800"/>
            </a:lvl3pPr>
            <a:lvl4pPr marL="1828754" lvl="3" indent="-342892">
              <a:spcBef>
                <a:spcPts val="0"/>
              </a:spcBef>
              <a:spcAft>
                <a:spcPts val="0"/>
              </a:spcAft>
              <a:buSzPts val="1800"/>
              <a:buChar char="▰"/>
              <a:defRPr sz="1800"/>
            </a:lvl4pPr>
            <a:lvl5pPr marL="2285943" lvl="4" indent="-342892">
              <a:spcBef>
                <a:spcPts val="0"/>
              </a:spcBef>
              <a:spcAft>
                <a:spcPts val="0"/>
              </a:spcAft>
              <a:buSzPts val="1800"/>
              <a:buChar char="▰"/>
              <a:defRPr sz="1800"/>
            </a:lvl5pPr>
            <a:lvl6pPr marL="2743132" lvl="5" indent="-342892">
              <a:spcBef>
                <a:spcPts val="0"/>
              </a:spcBef>
              <a:spcAft>
                <a:spcPts val="0"/>
              </a:spcAft>
              <a:buSzPts val="1800"/>
              <a:buChar char="▰"/>
              <a:defRPr sz="1800"/>
            </a:lvl6pPr>
            <a:lvl7pPr marL="3200320" lvl="6" indent="-342892">
              <a:spcBef>
                <a:spcPts val="0"/>
              </a:spcBef>
              <a:spcAft>
                <a:spcPts val="0"/>
              </a:spcAft>
              <a:buSzPts val="1800"/>
              <a:buChar char="▰"/>
              <a:defRPr sz="1800"/>
            </a:lvl7pPr>
            <a:lvl8pPr marL="3657509" lvl="7" indent="-342892">
              <a:spcBef>
                <a:spcPts val="0"/>
              </a:spcBef>
              <a:spcAft>
                <a:spcPts val="0"/>
              </a:spcAft>
              <a:buSzPts val="1800"/>
              <a:buChar char="▰"/>
              <a:defRPr sz="1800"/>
            </a:lvl8pPr>
            <a:lvl9pPr marL="4114697" lvl="8" indent="-342892">
              <a:spcBef>
                <a:spcPts val="0"/>
              </a:spcBef>
              <a:spcAft>
                <a:spcPts val="0"/>
              </a:spcAft>
              <a:buSzPts val="1800"/>
              <a:buChar char="▰"/>
              <a:defRPr sz="1800"/>
            </a:lvl9pPr>
          </a:lstStyle>
          <a:p>
            <a:endParaRPr/>
          </a:p>
        </p:txBody>
      </p:sp>
      <p:sp>
        <p:nvSpPr>
          <p:cNvPr id="82" name="Google Shape;82;p7"/>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0610207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3"/>
        <p:cNvGrpSpPr/>
        <p:nvPr/>
      </p:nvGrpSpPr>
      <p:grpSpPr>
        <a:xfrm>
          <a:off x="0" y="0"/>
          <a:ext cx="0" cy="0"/>
          <a:chOff x="0" y="0"/>
          <a:chExt cx="0" cy="0"/>
        </a:xfrm>
      </p:grpSpPr>
      <p:grpSp>
        <p:nvGrpSpPr>
          <p:cNvPr id="84" name="Google Shape;84;p8"/>
          <p:cNvGrpSpPr/>
          <p:nvPr/>
        </p:nvGrpSpPr>
        <p:grpSpPr>
          <a:xfrm>
            <a:off x="-157" y="-141"/>
            <a:ext cx="12191761" cy="6857756"/>
            <a:chOff x="2973586" y="2777133"/>
            <a:chExt cx="2856819" cy="1606935"/>
          </a:xfrm>
        </p:grpSpPr>
        <p:sp>
          <p:nvSpPr>
            <p:cNvPr id="85" name="Google Shape;85;p8"/>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6" name="Google Shape;86;p8"/>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7" name="Google Shape;87;p8"/>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8" name="Google Shape;88;p8"/>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89" name="Google Shape;89;p8"/>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0" name="Google Shape;90;p8"/>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91" name="Google Shape;91;p8"/>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2" name="Google Shape;92;p8"/>
          <p:cNvSpPr txBox="1">
            <a:spLocks noGrp="1"/>
          </p:cNvSpPr>
          <p:nvPr>
            <p:ph type="body" idx="1"/>
          </p:nvPr>
        </p:nvSpPr>
        <p:spPr>
          <a:xfrm>
            <a:off x="6096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3" name="Google Shape;93;p8"/>
          <p:cNvSpPr txBox="1">
            <a:spLocks noGrp="1"/>
          </p:cNvSpPr>
          <p:nvPr>
            <p:ph type="body" idx="2"/>
          </p:nvPr>
        </p:nvSpPr>
        <p:spPr>
          <a:xfrm>
            <a:off x="4386984"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4" name="Google Shape;94;p8"/>
          <p:cNvSpPr txBox="1">
            <a:spLocks noGrp="1"/>
          </p:cNvSpPr>
          <p:nvPr>
            <p:ph type="body" idx="3"/>
          </p:nvPr>
        </p:nvSpPr>
        <p:spPr>
          <a:xfrm>
            <a:off x="8164400" y="3177533"/>
            <a:ext cx="3418000" cy="2959600"/>
          </a:xfrm>
          <a:prstGeom prst="rect">
            <a:avLst/>
          </a:prstGeom>
        </p:spPr>
        <p:txBody>
          <a:bodyPr spcFirstLastPara="1" wrap="square" lIns="0" tIns="0" rIns="0" bIns="0" anchor="t" anchorCtr="0">
            <a:noAutofit/>
          </a:bodyPr>
          <a:lstStyle>
            <a:lvl1pPr marL="457189" lvl="0" indent="-330192" rtl="0">
              <a:spcBef>
                <a:spcPts val="600"/>
              </a:spcBef>
              <a:spcAft>
                <a:spcPts val="0"/>
              </a:spcAft>
              <a:buSzPts val="1600"/>
              <a:buChar char="▰"/>
              <a:defRPr sz="1600"/>
            </a:lvl1pPr>
            <a:lvl2pPr marL="914378" lvl="1" indent="-330192" rtl="0">
              <a:spcBef>
                <a:spcPts val="0"/>
              </a:spcBef>
              <a:spcAft>
                <a:spcPts val="0"/>
              </a:spcAft>
              <a:buSzPts val="1600"/>
              <a:buChar char="▰"/>
              <a:defRPr sz="1600"/>
            </a:lvl2pPr>
            <a:lvl3pPr marL="1371566" lvl="2" indent="-330192" rtl="0">
              <a:spcBef>
                <a:spcPts val="0"/>
              </a:spcBef>
              <a:spcAft>
                <a:spcPts val="0"/>
              </a:spcAft>
              <a:buSzPts val="1600"/>
              <a:buChar char="▰"/>
              <a:defRPr sz="1600"/>
            </a:lvl3pPr>
            <a:lvl4pPr marL="1828754" lvl="3" indent="-330192" rtl="0">
              <a:spcBef>
                <a:spcPts val="0"/>
              </a:spcBef>
              <a:spcAft>
                <a:spcPts val="0"/>
              </a:spcAft>
              <a:buSzPts val="1600"/>
              <a:buChar char="▰"/>
              <a:defRPr sz="1600"/>
            </a:lvl4pPr>
            <a:lvl5pPr marL="2285943" lvl="4" indent="-330192" rtl="0">
              <a:spcBef>
                <a:spcPts val="0"/>
              </a:spcBef>
              <a:spcAft>
                <a:spcPts val="0"/>
              </a:spcAft>
              <a:buSzPts val="1600"/>
              <a:buChar char="▰"/>
              <a:defRPr sz="1600"/>
            </a:lvl5pPr>
            <a:lvl6pPr marL="2743132" lvl="5" indent="-330192" rtl="0">
              <a:spcBef>
                <a:spcPts val="0"/>
              </a:spcBef>
              <a:spcAft>
                <a:spcPts val="0"/>
              </a:spcAft>
              <a:buSzPts val="1600"/>
              <a:buChar char="▰"/>
              <a:defRPr sz="1600"/>
            </a:lvl6pPr>
            <a:lvl7pPr marL="3200320" lvl="6" indent="-330192" rtl="0">
              <a:spcBef>
                <a:spcPts val="0"/>
              </a:spcBef>
              <a:spcAft>
                <a:spcPts val="0"/>
              </a:spcAft>
              <a:buSzPts val="1600"/>
              <a:buChar char="▰"/>
              <a:defRPr sz="1600"/>
            </a:lvl7pPr>
            <a:lvl8pPr marL="3657509" lvl="7" indent="-330192" rtl="0">
              <a:spcBef>
                <a:spcPts val="0"/>
              </a:spcBef>
              <a:spcAft>
                <a:spcPts val="0"/>
              </a:spcAft>
              <a:buSzPts val="1600"/>
              <a:buChar char="▰"/>
              <a:defRPr sz="1600"/>
            </a:lvl8pPr>
            <a:lvl9pPr marL="4114697" lvl="8" indent="-330192" rtl="0">
              <a:spcBef>
                <a:spcPts val="0"/>
              </a:spcBef>
              <a:spcAft>
                <a:spcPts val="0"/>
              </a:spcAft>
              <a:buSzPts val="1600"/>
              <a:buChar char="▰"/>
              <a:defRPr sz="1600"/>
            </a:lvl9pPr>
          </a:lstStyle>
          <a:p>
            <a:endParaRPr/>
          </a:p>
        </p:txBody>
      </p:sp>
      <p:sp>
        <p:nvSpPr>
          <p:cNvPr id="95" name="Google Shape;95;p8"/>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3642679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157" y="-141"/>
            <a:ext cx="12191761" cy="6857756"/>
            <a:chOff x="2973586" y="2777133"/>
            <a:chExt cx="2856819" cy="1606935"/>
          </a:xfrm>
        </p:grpSpPr>
        <p:sp>
          <p:nvSpPr>
            <p:cNvPr id="98" name="Google Shape;98;p9"/>
            <p:cNvSpPr/>
            <p:nvPr/>
          </p:nvSpPr>
          <p:spPr>
            <a:xfrm>
              <a:off x="2973586" y="2944901"/>
              <a:ext cx="2856819" cy="1439167"/>
            </a:xfrm>
            <a:custGeom>
              <a:avLst/>
              <a:gdLst/>
              <a:ahLst/>
              <a:cxnLst/>
              <a:rect l="l" t="t" r="r" b="b"/>
              <a:pathLst>
                <a:path w="2856819" h="1439167" extrusionOk="0">
                  <a:moveTo>
                    <a:pt x="0" y="1439576"/>
                  </a:moveTo>
                  <a:lnTo>
                    <a:pt x="2856819" y="1439576"/>
                  </a:lnTo>
                  <a:lnTo>
                    <a:pt x="2856819" y="0"/>
                  </a:lnTo>
                  <a:lnTo>
                    <a:pt x="0" y="503855"/>
                  </a:lnTo>
                  <a:lnTo>
                    <a:pt x="0" y="1439576"/>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9"/>
            <p:cNvSpPr/>
            <p:nvPr/>
          </p:nvSpPr>
          <p:spPr>
            <a:xfrm>
              <a:off x="3669936" y="2777133"/>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0" name="Google Shape;100;p9"/>
            <p:cNvSpPr/>
            <p:nvPr/>
          </p:nvSpPr>
          <p:spPr>
            <a:xfrm>
              <a:off x="2973586" y="2900141"/>
              <a:ext cx="249971" cy="211335"/>
            </a:xfrm>
            <a:custGeom>
              <a:avLst/>
              <a:gdLst/>
              <a:ahLst/>
              <a:cxnLst/>
              <a:rect l="l" t="t" r="r" b="b"/>
              <a:pathLst>
                <a:path w="249971" h="211335" extrusionOk="0">
                  <a:moveTo>
                    <a:pt x="0" y="44087"/>
                  </a:moveTo>
                  <a:lnTo>
                    <a:pt x="0" y="212263"/>
                  </a:lnTo>
                  <a:lnTo>
                    <a:pt x="249972" y="168176"/>
                  </a:lnTo>
                  <a:lnTo>
                    <a:pt x="249972" y="0"/>
                  </a:lnTo>
                  <a:lnTo>
                    <a:pt x="0" y="44087"/>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1" name="Google Shape;101;p9"/>
            <p:cNvSpPr/>
            <p:nvPr/>
          </p:nvSpPr>
          <p:spPr>
            <a:xfrm>
              <a:off x="2973586" y="3176135"/>
              <a:ext cx="592194" cy="272355"/>
            </a:xfrm>
            <a:custGeom>
              <a:avLst/>
              <a:gdLst/>
              <a:ahLst/>
              <a:cxnLst/>
              <a:rect l="l" t="t" r="r" b="b"/>
              <a:pathLst>
                <a:path w="592194" h="272355" extrusionOk="0">
                  <a:moveTo>
                    <a:pt x="0" y="104445"/>
                  </a:moveTo>
                  <a:lnTo>
                    <a:pt x="0" y="272620"/>
                  </a:lnTo>
                  <a:lnTo>
                    <a:pt x="592195" y="168176"/>
                  </a:lnTo>
                  <a:lnTo>
                    <a:pt x="592195" y="0"/>
                  </a:lnTo>
                  <a:lnTo>
                    <a:pt x="0" y="104445"/>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2" name="Google Shape;102;p9"/>
            <p:cNvSpPr/>
            <p:nvPr/>
          </p:nvSpPr>
          <p:spPr>
            <a:xfrm>
              <a:off x="5446520" y="2777133"/>
              <a:ext cx="383885" cy="235148"/>
            </a:xfrm>
            <a:custGeom>
              <a:avLst/>
              <a:gdLst/>
              <a:ahLst/>
              <a:cxnLst/>
              <a:rect l="l" t="t" r="r" b="b"/>
              <a:pathLst>
                <a:path w="383885" h="235148" extrusionOk="0">
                  <a:moveTo>
                    <a:pt x="383885" y="0"/>
                  </a:moveTo>
                  <a:lnTo>
                    <a:pt x="381571" y="0"/>
                  </a:lnTo>
                  <a:lnTo>
                    <a:pt x="0" y="67297"/>
                  </a:lnTo>
                  <a:lnTo>
                    <a:pt x="0" y="235473"/>
                  </a:lnTo>
                  <a:lnTo>
                    <a:pt x="383885" y="167768"/>
                  </a:lnTo>
                  <a:lnTo>
                    <a:pt x="38388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3" name="Google Shape;103;p9"/>
            <p:cNvSpPr/>
            <p:nvPr/>
          </p:nvSpPr>
          <p:spPr>
            <a:xfrm>
              <a:off x="2973586" y="2964659"/>
              <a:ext cx="837702" cy="315515"/>
            </a:xfrm>
            <a:custGeom>
              <a:avLst/>
              <a:gdLst/>
              <a:ahLst/>
              <a:cxnLst/>
              <a:rect l="l" t="t" r="r" b="b"/>
              <a:pathLst>
                <a:path w="837702" h="315515" extrusionOk="0">
                  <a:moveTo>
                    <a:pt x="0" y="147745"/>
                  </a:moveTo>
                  <a:lnTo>
                    <a:pt x="0" y="315920"/>
                  </a:lnTo>
                  <a:lnTo>
                    <a:pt x="837703" y="168176"/>
                  </a:lnTo>
                  <a:lnTo>
                    <a:pt x="837703" y="0"/>
                  </a:lnTo>
                  <a:lnTo>
                    <a:pt x="0" y="14774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04" name="Google Shape;104;p9"/>
          <p:cNvSpPr txBox="1">
            <a:spLocks noGrp="1"/>
          </p:cNvSpPr>
          <p:nvPr>
            <p:ph type="title"/>
          </p:nvPr>
        </p:nvSpPr>
        <p:spPr>
          <a:xfrm>
            <a:off x="609600" y="-133"/>
            <a:ext cx="7315200" cy="24192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105" name="Google Shape;105;p9"/>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183391369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6"/>
        <p:cNvGrpSpPr/>
        <p:nvPr/>
      </p:nvGrpSpPr>
      <p:grpSpPr>
        <a:xfrm>
          <a:off x="0" y="0"/>
          <a:ext cx="0" cy="0"/>
          <a:chOff x="0" y="0"/>
          <a:chExt cx="0" cy="0"/>
        </a:xfrm>
      </p:grpSpPr>
      <p:grpSp>
        <p:nvGrpSpPr>
          <p:cNvPr id="107" name="Google Shape;107;p10"/>
          <p:cNvGrpSpPr/>
          <p:nvPr/>
        </p:nvGrpSpPr>
        <p:grpSpPr>
          <a:xfrm>
            <a:off x="-157" y="2"/>
            <a:ext cx="12191761" cy="6859497"/>
            <a:chOff x="2973586" y="0"/>
            <a:chExt cx="2856819" cy="1607343"/>
          </a:xfrm>
        </p:grpSpPr>
        <p:sp>
          <p:nvSpPr>
            <p:cNvPr id="108" name="Google Shape;108;p10"/>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9" name="Google Shape;109;p10"/>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0" name="Google Shape;110;p10"/>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1" name="Google Shape;111;p10"/>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2" name="Google Shape;112;p10"/>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13" name="Google Shape;113;p10"/>
          <p:cNvSpPr txBox="1">
            <a:spLocks noGrp="1"/>
          </p:cNvSpPr>
          <p:nvPr>
            <p:ph type="body" idx="1"/>
          </p:nvPr>
        </p:nvSpPr>
        <p:spPr>
          <a:xfrm>
            <a:off x="609600" y="2459033"/>
            <a:ext cx="2920000" cy="3612400"/>
          </a:xfrm>
          <a:prstGeom prst="rect">
            <a:avLst/>
          </a:prstGeom>
        </p:spPr>
        <p:txBody>
          <a:bodyPr spcFirstLastPara="1" wrap="square" lIns="0" tIns="0" rIns="0" bIns="0" anchor="t" anchorCtr="0">
            <a:noAutofit/>
          </a:bodyPr>
          <a:lstStyle>
            <a:lvl1pPr marL="457189" lvl="0" indent="-228594">
              <a:spcBef>
                <a:spcPts val="360"/>
              </a:spcBef>
              <a:spcAft>
                <a:spcPts val="0"/>
              </a:spcAft>
              <a:buSzPts val="1600"/>
              <a:buNone/>
              <a:defRPr sz="1600"/>
            </a:lvl1pPr>
          </a:lstStyle>
          <a:p>
            <a:endParaRPr/>
          </a:p>
        </p:txBody>
      </p:sp>
      <p:sp>
        <p:nvSpPr>
          <p:cNvPr id="114" name="Google Shape;114;p10"/>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5285946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5"/>
        <p:cNvGrpSpPr/>
        <p:nvPr/>
      </p:nvGrpSpPr>
      <p:grpSpPr>
        <a:xfrm>
          <a:off x="0" y="0"/>
          <a:ext cx="0" cy="0"/>
          <a:chOff x="0" y="0"/>
          <a:chExt cx="0" cy="0"/>
        </a:xfrm>
      </p:grpSpPr>
      <p:grpSp>
        <p:nvGrpSpPr>
          <p:cNvPr id="116" name="Google Shape;116;p11"/>
          <p:cNvGrpSpPr/>
          <p:nvPr/>
        </p:nvGrpSpPr>
        <p:grpSpPr>
          <a:xfrm>
            <a:off x="-157" y="2"/>
            <a:ext cx="12191761" cy="6859497"/>
            <a:chOff x="2973586" y="0"/>
            <a:chExt cx="2856819" cy="1607343"/>
          </a:xfrm>
        </p:grpSpPr>
        <p:sp>
          <p:nvSpPr>
            <p:cNvPr id="117" name="Google Shape;117;p11"/>
            <p:cNvSpPr/>
            <p:nvPr/>
          </p:nvSpPr>
          <p:spPr>
            <a:xfrm>
              <a:off x="2973586" y="0"/>
              <a:ext cx="2856819" cy="1607343"/>
            </a:xfrm>
            <a:custGeom>
              <a:avLst/>
              <a:gdLst/>
              <a:ahLst/>
              <a:cxnLst/>
              <a:rect l="l" t="t" r="r" b="b"/>
              <a:pathLst>
                <a:path w="2856819" h="1607343" extrusionOk="0">
                  <a:moveTo>
                    <a:pt x="0" y="1607344"/>
                  </a:moveTo>
                  <a:lnTo>
                    <a:pt x="2856819" y="1607344"/>
                  </a:lnTo>
                  <a:lnTo>
                    <a:pt x="2856819" y="0"/>
                  </a:lnTo>
                  <a:lnTo>
                    <a:pt x="2854505" y="0"/>
                  </a:lnTo>
                  <a:lnTo>
                    <a:pt x="0" y="503447"/>
                  </a:lnTo>
                  <a:lnTo>
                    <a:pt x="0" y="1607344"/>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8" name="Google Shape;118;p11"/>
            <p:cNvSpPr/>
            <p:nvPr/>
          </p:nvSpPr>
          <p:spPr>
            <a:xfrm>
              <a:off x="2973586" y="278850"/>
              <a:ext cx="319904" cy="223242"/>
            </a:xfrm>
            <a:custGeom>
              <a:avLst/>
              <a:gdLst/>
              <a:ahLst/>
              <a:cxnLst/>
              <a:rect l="l" t="t" r="r" b="b"/>
              <a:pathLst>
                <a:path w="319904" h="223242" extrusionOk="0">
                  <a:moveTo>
                    <a:pt x="0" y="56421"/>
                  </a:moveTo>
                  <a:lnTo>
                    <a:pt x="0" y="224597"/>
                  </a:lnTo>
                  <a:lnTo>
                    <a:pt x="319904" y="168176"/>
                  </a:lnTo>
                  <a:lnTo>
                    <a:pt x="319904" y="0"/>
                  </a:lnTo>
                  <a:lnTo>
                    <a:pt x="0" y="56421"/>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19" name="Google Shape;119;p11"/>
            <p:cNvSpPr/>
            <p:nvPr/>
          </p:nvSpPr>
          <p:spPr>
            <a:xfrm>
              <a:off x="4446633" y="0"/>
              <a:ext cx="1380795" cy="242589"/>
            </a:xfrm>
            <a:custGeom>
              <a:avLst/>
              <a:gdLst/>
              <a:ahLst/>
              <a:cxnLst/>
              <a:rect l="l" t="t" r="r" b="b"/>
              <a:pathLst>
                <a:path w="1380795" h="242589" extrusionOk="0">
                  <a:moveTo>
                    <a:pt x="427914" y="0"/>
                  </a:moveTo>
                  <a:lnTo>
                    <a:pt x="0" y="75471"/>
                  </a:lnTo>
                  <a:lnTo>
                    <a:pt x="0" y="243647"/>
                  </a:lnTo>
                  <a:lnTo>
                    <a:pt x="1381458" y="0"/>
                  </a:lnTo>
                  <a:lnTo>
                    <a:pt x="427914"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0" name="Google Shape;120;p11"/>
            <p:cNvSpPr/>
            <p:nvPr/>
          </p:nvSpPr>
          <p:spPr>
            <a:xfrm>
              <a:off x="2973586" y="131406"/>
              <a:ext cx="202358" cy="202406"/>
            </a:xfrm>
            <a:custGeom>
              <a:avLst/>
              <a:gdLst/>
              <a:ahLst/>
              <a:cxnLst/>
              <a:rect l="l" t="t" r="r" b="b"/>
              <a:pathLst>
                <a:path w="202358" h="202406" extrusionOk="0">
                  <a:moveTo>
                    <a:pt x="0" y="35689"/>
                  </a:moveTo>
                  <a:lnTo>
                    <a:pt x="0" y="203865"/>
                  </a:lnTo>
                  <a:lnTo>
                    <a:pt x="202358" y="168176"/>
                  </a:lnTo>
                  <a:lnTo>
                    <a:pt x="202358" y="0"/>
                  </a:lnTo>
                  <a:lnTo>
                    <a:pt x="0" y="35689"/>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1" name="Google Shape;121;p11"/>
            <p:cNvSpPr/>
            <p:nvPr/>
          </p:nvSpPr>
          <p:spPr>
            <a:xfrm>
              <a:off x="3669936" y="0"/>
              <a:ext cx="1203732" cy="211335"/>
            </a:xfrm>
            <a:custGeom>
              <a:avLst/>
              <a:gdLst/>
              <a:ahLst/>
              <a:cxnLst/>
              <a:rect l="l" t="t" r="r" b="b"/>
              <a:pathLst>
                <a:path w="1203732" h="211335" extrusionOk="0">
                  <a:moveTo>
                    <a:pt x="251070" y="0"/>
                  </a:moveTo>
                  <a:lnTo>
                    <a:pt x="0" y="44281"/>
                  </a:lnTo>
                  <a:lnTo>
                    <a:pt x="0" y="212457"/>
                  </a:lnTo>
                  <a:lnTo>
                    <a:pt x="1204612" y="0"/>
                  </a:lnTo>
                  <a:lnTo>
                    <a:pt x="251070"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22" name="Google Shape;122;p11"/>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65597558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Image background">
  <p:cSld name="Image background">
    <p:spTree>
      <p:nvGrpSpPr>
        <p:cNvPr id="1" name="Shape 123"/>
        <p:cNvGrpSpPr/>
        <p:nvPr/>
      </p:nvGrpSpPr>
      <p:grpSpPr>
        <a:xfrm>
          <a:off x="0" y="0"/>
          <a:ext cx="0" cy="0"/>
          <a:chOff x="0" y="0"/>
          <a:chExt cx="0" cy="0"/>
        </a:xfrm>
      </p:grpSpPr>
      <p:grpSp>
        <p:nvGrpSpPr>
          <p:cNvPr id="124" name="Google Shape;124;p12"/>
          <p:cNvGrpSpPr/>
          <p:nvPr/>
        </p:nvGrpSpPr>
        <p:grpSpPr>
          <a:xfrm>
            <a:off x="-317" y="-267"/>
            <a:ext cx="12191761" cy="6857736"/>
            <a:chOff x="6316957" y="5250656"/>
            <a:chExt cx="2856819" cy="1606930"/>
          </a:xfrm>
        </p:grpSpPr>
        <p:sp>
          <p:nvSpPr>
            <p:cNvPr id="125" name="Google Shape;125;p12"/>
            <p:cNvSpPr/>
            <p:nvPr/>
          </p:nvSpPr>
          <p:spPr>
            <a:xfrm>
              <a:off x="6316957" y="6351571"/>
              <a:ext cx="2856819" cy="506015"/>
            </a:xfrm>
            <a:custGeom>
              <a:avLst/>
              <a:gdLst/>
              <a:ahLst/>
              <a:cxnLst/>
              <a:rect l="l" t="t" r="r" b="b"/>
              <a:pathLst>
                <a:path w="2856819" h="506015" extrusionOk="0">
                  <a:moveTo>
                    <a:pt x="0" y="506429"/>
                  </a:moveTo>
                  <a:lnTo>
                    <a:pt x="2856819" y="506429"/>
                  </a:lnTo>
                  <a:lnTo>
                    <a:pt x="2856819" y="0"/>
                  </a:lnTo>
                  <a:lnTo>
                    <a:pt x="0" y="503856"/>
                  </a:lnTo>
                  <a:lnTo>
                    <a:pt x="0" y="506429"/>
                  </a:lnTo>
                  <a:close/>
                </a:path>
              </a:pathLst>
            </a:custGeom>
            <a:solidFill>
              <a:srgbClr val="FFFFFF"/>
            </a:soli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6" name="Google Shape;126;p12"/>
            <p:cNvSpPr/>
            <p:nvPr/>
          </p:nvSpPr>
          <p:spPr>
            <a:xfrm>
              <a:off x="7306428" y="5250656"/>
              <a:ext cx="1434361" cy="253007"/>
            </a:xfrm>
            <a:custGeom>
              <a:avLst/>
              <a:gdLst/>
              <a:ahLst/>
              <a:cxnLst/>
              <a:rect l="l" t="t" r="r" b="b"/>
              <a:pathLst>
                <a:path w="1434361" h="253007" extrusionOk="0">
                  <a:moveTo>
                    <a:pt x="481099" y="0"/>
                  </a:moveTo>
                  <a:lnTo>
                    <a:pt x="0" y="84851"/>
                  </a:lnTo>
                  <a:lnTo>
                    <a:pt x="0" y="253027"/>
                  </a:lnTo>
                  <a:lnTo>
                    <a:pt x="1434642" y="0"/>
                  </a:lnTo>
                  <a:lnTo>
                    <a:pt x="481099"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7" name="Google Shape;127;p12"/>
            <p:cNvSpPr/>
            <p:nvPr/>
          </p:nvSpPr>
          <p:spPr>
            <a:xfrm>
              <a:off x="6316957" y="6512738"/>
              <a:ext cx="989471" cy="342304"/>
            </a:xfrm>
            <a:custGeom>
              <a:avLst/>
              <a:gdLst/>
              <a:ahLst/>
              <a:cxnLst/>
              <a:rect l="l" t="t" r="r" b="b"/>
              <a:pathLst>
                <a:path w="989471" h="342304" extrusionOk="0">
                  <a:moveTo>
                    <a:pt x="0" y="174513"/>
                  </a:moveTo>
                  <a:lnTo>
                    <a:pt x="0" y="342688"/>
                  </a:lnTo>
                  <a:lnTo>
                    <a:pt x="989471" y="168176"/>
                  </a:lnTo>
                  <a:lnTo>
                    <a:pt x="989471" y="0"/>
                  </a:lnTo>
                  <a:lnTo>
                    <a:pt x="0" y="174513"/>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8" name="Google Shape;128;p12"/>
            <p:cNvSpPr/>
            <p:nvPr/>
          </p:nvSpPr>
          <p:spPr>
            <a:xfrm>
              <a:off x="8885118" y="6183395"/>
              <a:ext cx="288657" cy="218777"/>
            </a:xfrm>
            <a:custGeom>
              <a:avLst/>
              <a:gdLst/>
              <a:ahLst/>
              <a:cxnLst/>
              <a:rect l="l" t="t" r="r" b="b"/>
              <a:pathLst>
                <a:path w="288657" h="218777" extrusionOk="0">
                  <a:moveTo>
                    <a:pt x="288658" y="0"/>
                  </a:moveTo>
                  <a:lnTo>
                    <a:pt x="0" y="50911"/>
                  </a:lnTo>
                  <a:lnTo>
                    <a:pt x="0" y="219087"/>
                  </a:lnTo>
                  <a:lnTo>
                    <a:pt x="288658" y="168176"/>
                  </a:lnTo>
                  <a:lnTo>
                    <a:pt x="288658"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29" name="Google Shape;129;p12"/>
            <p:cNvSpPr/>
            <p:nvPr/>
          </p:nvSpPr>
          <p:spPr>
            <a:xfrm>
              <a:off x="6316957" y="6431950"/>
              <a:ext cx="493991" cy="254496"/>
            </a:xfrm>
            <a:custGeom>
              <a:avLst/>
              <a:gdLst/>
              <a:ahLst/>
              <a:cxnLst/>
              <a:rect l="l" t="t" r="r" b="b"/>
              <a:pathLst>
                <a:path w="493991" h="254496" extrusionOk="0">
                  <a:moveTo>
                    <a:pt x="0" y="87125"/>
                  </a:moveTo>
                  <a:lnTo>
                    <a:pt x="0" y="255301"/>
                  </a:lnTo>
                  <a:lnTo>
                    <a:pt x="493992" y="168176"/>
                  </a:lnTo>
                  <a:lnTo>
                    <a:pt x="493992" y="0"/>
                  </a:lnTo>
                  <a:lnTo>
                    <a:pt x="0" y="87125"/>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0" name="Google Shape;130;p12"/>
            <p:cNvSpPr/>
            <p:nvPr/>
          </p:nvSpPr>
          <p:spPr>
            <a:xfrm>
              <a:off x="9029447" y="6015219"/>
              <a:ext cx="144328" cy="193476"/>
            </a:xfrm>
            <a:custGeom>
              <a:avLst/>
              <a:gdLst/>
              <a:ahLst/>
              <a:cxnLst/>
              <a:rect l="l" t="t" r="r" b="b"/>
              <a:pathLst>
                <a:path w="144328" h="193476" extrusionOk="0">
                  <a:moveTo>
                    <a:pt x="144329" y="0"/>
                  </a:moveTo>
                  <a:lnTo>
                    <a:pt x="0" y="25456"/>
                  </a:lnTo>
                  <a:lnTo>
                    <a:pt x="0" y="193632"/>
                  </a:lnTo>
                  <a:lnTo>
                    <a:pt x="144329" y="168176"/>
                  </a:lnTo>
                  <a:lnTo>
                    <a:pt x="144329"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1" name="Google Shape;131;p12"/>
            <p:cNvSpPr/>
            <p:nvPr/>
          </p:nvSpPr>
          <p:spPr>
            <a:xfrm>
              <a:off x="8224479" y="5847043"/>
              <a:ext cx="949297" cy="334863"/>
            </a:xfrm>
            <a:custGeom>
              <a:avLst/>
              <a:gdLst/>
              <a:ahLst/>
              <a:cxnLst/>
              <a:rect l="l" t="t" r="r" b="b"/>
              <a:pathLst>
                <a:path w="949297" h="334863" extrusionOk="0">
                  <a:moveTo>
                    <a:pt x="949297" y="0"/>
                  </a:moveTo>
                  <a:lnTo>
                    <a:pt x="0" y="167427"/>
                  </a:lnTo>
                  <a:lnTo>
                    <a:pt x="0" y="335603"/>
                  </a:lnTo>
                  <a:lnTo>
                    <a:pt x="949297" y="168176"/>
                  </a:lnTo>
                  <a:lnTo>
                    <a:pt x="949297" y="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2" name="Google Shape;132;p12"/>
            <p:cNvSpPr/>
            <p:nvPr/>
          </p:nvSpPr>
          <p:spPr>
            <a:xfrm>
              <a:off x="6677035" y="5840035"/>
              <a:ext cx="629392" cy="278308"/>
            </a:xfrm>
            <a:custGeom>
              <a:avLst/>
              <a:gdLst/>
              <a:ahLst/>
              <a:cxnLst/>
              <a:rect l="l" t="t" r="r" b="b"/>
              <a:pathLst>
                <a:path w="629392" h="278308" extrusionOk="0">
                  <a:moveTo>
                    <a:pt x="0" y="111005"/>
                  </a:moveTo>
                  <a:lnTo>
                    <a:pt x="0" y="279181"/>
                  </a:lnTo>
                  <a:lnTo>
                    <a:pt x="629393" y="168176"/>
                  </a:lnTo>
                  <a:lnTo>
                    <a:pt x="629393" y="0"/>
                  </a:lnTo>
                  <a:lnTo>
                    <a:pt x="0" y="111005"/>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3" name="Google Shape;133;p12"/>
            <p:cNvSpPr/>
            <p:nvPr/>
          </p:nvSpPr>
          <p:spPr>
            <a:xfrm>
              <a:off x="6316957" y="5716734"/>
              <a:ext cx="735035" cy="297656"/>
            </a:xfrm>
            <a:custGeom>
              <a:avLst/>
              <a:gdLst/>
              <a:ahLst/>
              <a:cxnLst/>
              <a:rect l="l" t="t" r="r" b="b"/>
              <a:pathLst>
                <a:path w="735035" h="297656" extrusionOk="0">
                  <a:moveTo>
                    <a:pt x="0" y="129638"/>
                  </a:moveTo>
                  <a:lnTo>
                    <a:pt x="0" y="297814"/>
                  </a:lnTo>
                  <a:lnTo>
                    <a:pt x="735036" y="168176"/>
                  </a:lnTo>
                  <a:lnTo>
                    <a:pt x="735036" y="0"/>
                  </a:lnTo>
                  <a:lnTo>
                    <a:pt x="0" y="129638"/>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34" name="Google Shape;134;p12"/>
            <p:cNvSpPr/>
            <p:nvPr/>
          </p:nvSpPr>
          <p:spPr>
            <a:xfrm>
              <a:off x="8703591" y="5342516"/>
              <a:ext cx="470184" cy="250031"/>
            </a:xfrm>
            <a:custGeom>
              <a:avLst/>
              <a:gdLst/>
              <a:ahLst/>
              <a:cxnLst/>
              <a:rect l="l" t="t" r="r" b="b"/>
              <a:pathLst>
                <a:path w="470184" h="250031" extrusionOk="0">
                  <a:moveTo>
                    <a:pt x="470185" y="0"/>
                  </a:moveTo>
                  <a:lnTo>
                    <a:pt x="0" y="82927"/>
                  </a:lnTo>
                  <a:lnTo>
                    <a:pt x="0" y="251103"/>
                  </a:lnTo>
                  <a:lnTo>
                    <a:pt x="470185" y="168176"/>
                  </a:lnTo>
                  <a:lnTo>
                    <a:pt x="470185"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defTabSz="914378"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135" name="Google Shape;135;p12"/>
          <p:cNvSpPr txBox="1">
            <a:spLocks noGrp="1"/>
          </p:cNvSpPr>
          <p:nvPr>
            <p:ph type="sldNum" idx="12"/>
          </p:nvPr>
        </p:nvSpPr>
        <p:spPr>
          <a:xfrm>
            <a:off x="345633" y="6232133"/>
            <a:ext cx="642000" cy="326800"/>
          </a:xfrm>
          <a:prstGeom prst="rect">
            <a:avLst/>
          </a:prstGeom>
        </p:spPr>
        <p:txBody>
          <a:bodyPr spcFirstLastPara="1" wrap="square" lIns="0" tIns="0" rIns="0" bIns="0" anchor="b"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49360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theme" Target="../theme/theme8.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theme" Target="../theme/theme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9607401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908" r:id="rId12"/>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1"/>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342900">
              <a:defRPr/>
            </a:pPr>
            <a:fld id="{4509A250-FF31-4206-8172-F9D3106AACB1}" type="datetimeFigureOut">
              <a:rPr lang="en-US" smtClean="0">
                <a:solidFill>
                  <a:prstClr val="black">
                    <a:tint val="75000"/>
                  </a:prstClr>
                </a:solidFill>
              </a:rPr>
              <a:pPr defTabSz="342900">
                <a:defRPr/>
              </a:pPr>
              <a:t>27-Jan-20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81"/>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3429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81"/>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342900">
              <a:defRPr/>
            </a:pPr>
            <a:fld id="{D57F1E4F-1CFF-5643-939E-02111984F565}" type="slidenum">
              <a:rPr lang="en-US" smtClean="0">
                <a:solidFill>
                  <a:prstClr val="black">
                    <a:tint val="75000"/>
                  </a:prstClr>
                </a:solidFill>
              </a:rPr>
              <a:pPr defTabSz="342900">
                <a:defRPr/>
              </a:pPr>
              <a:t>‹#›</a:t>
            </a:fld>
            <a:endParaRPr lang="en-US" dirty="0">
              <a:solidFill>
                <a:prstClr val="black">
                  <a:tint val="75000"/>
                </a:prstClr>
              </a:solidFill>
            </a:endParaRPr>
          </a:p>
        </p:txBody>
      </p:sp>
    </p:spTree>
    <p:extLst>
      <p:ext uri="{BB962C8B-B14F-4D97-AF65-F5344CB8AC3E}">
        <p14:creationId xmlns:p14="http://schemas.microsoft.com/office/powerpoint/2010/main" val="139951652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pPr/>
              <a:t>2020. 01. 27.</a:t>
            </a:fld>
            <a:endParaRPr lang="hu-H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pPr/>
              <a:t>‹#›</a:t>
            </a:fld>
            <a:endParaRPr lang="hu-HU"/>
          </a:p>
        </p:txBody>
      </p:sp>
    </p:spTree>
    <p:extLst>
      <p:ext uri="{BB962C8B-B14F-4D97-AF65-F5344CB8AC3E}">
        <p14:creationId xmlns:p14="http://schemas.microsoft.com/office/powerpoint/2010/main" val="69102030"/>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389641786"/>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3221243304"/>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1758546693"/>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CC">
            <a:alpha val="55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hu-HU"/>
              <a:t>Mintacím szerkesztése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4456F-1681-4541-A1AA-44FDB9003681}" type="datetimeFigureOut">
              <a:rPr lang="hu-HU" smtClean="0">
                <a:solidFill>
                  <a:prstClr val="black">
                    <a:tint val="75000"/>
                  </a:prstClr>
                </a:solidFill>
              </a:rPr>
              <a:pPr/>
              <a:t>2020. 01. 27.</a:t>
            </a:fld>
            <a:endParaRPr lang="hu-HU">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3D572-4878-49D7-971B-DF41EE1090BB}" type="slidenum">
              <a:rPr lang="hu-HU" smtClean="0">
                <a:solidFill>
                  <a:prstClr val="black">
                    <a:tint val="75000"/>
                  </a:prstClr>
                </a:solidFill>
              </a:rPr>
              <a:pPr/>
              <a:t>‹#›</a:t>
            </a:fld>
            <a:endParaRPr lang="hu-HU">
              <a:solidFill>
                <a:prstClr val="black">
                  <a:tint val="75000"/>
                </a:prstClr>
              </a:solidFill>
            </a:endParaRPr>
          </a:p>
        </p:txBody>
      </p:sp>
    </p:spTree>
    <p:extLst>
      <p:ext uri="{BB962C8B-B14F-4D97-AF65-F5344CB8AC3E}">
        <p14:creationId xmlns:p14="http://schemas.microsoft.com/office/powerpoint/2010/main" val="298335609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2601778321"/>
      </p:ext>
    </p:extLst>
  </p:cSld>
  <p:clrMap bg1="lt1" tx1="dk1" bg2="dk2" tx2="lt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a:gsLst>
            <a:gs pos="0">
              <a:srgbClr val="2CA388"/>
            </a:gs>
            <a:gs pos="100000">
              <a:srgbClr val="A6D683"/>
            </a:gs>
          </a:gsLst>
          <a:lin ang="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133"/>
            <a:ext cx="7315200" cy="2419200"/>
          </a:xfrm>
          <a:prstGeom prst="rect">
            <a:avLst/>
          </a:prstGeom>
          <a:noFill/>
          <a:ln>
            <a:noFill/>
          </a:ln>
          <a:effectLst>
            <a:outerShdw blurRad="28575" dist="9525" dir="5400000" algn="bl" rotWithShape="0">
              <a:srgbClr val="00001A">
                <a:alpha val="15000"/>
              </a:srgbClr>
            </a:outerShdw>
          </a:effectLst>
        </p:spPr>
        <p:txBody>
          <a:bodyPr spcFirstLastPara="1" wrap="square" lIns="0" tIns="0" rIns="0" bIns="0" anchor="ctr" anchorCtr="0">
            <a:noAutofit/>
          </a:bodyPr>
          <a:lstStyle>
            <a:lvl1pPr lvl="0">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1pPr>
            <a:lvl2pPr lvl="1">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2pPr>
            <a:lvl3pPr lvl="2">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3pPr>
            <a:lvl4pPr lvl="3">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4pPr>
            <a:lvl5pPr lvl="4">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5pPr>
            <a:lvl6pPr lvl="5">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6pPr>
            <a:lvl7pPr lvl="6">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7pPr>
            <a:lvl8pPr lvl="7">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8pPr>
            <a:lvl9pPr lvl="8">
              <a:spcBef>
                <a:spcPts val="0"/>
              </a:spcBef>
              <a:spcAft>
                <a:spcPts val="0"/>
              </a:spcAft>
              <a:buClr>
                <a:srgbClr val="FFFFFF"/>
              </a:buClr>
              <a:buSzPts val="3200"/>
              <a:buFont typeface="Roboto Slab"/>
              <a:buNone/>
              <a:defRPr sz="3200" b="1">
                <a:solidFill>
                  <a:srgbClr val="FFFFFF"/>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4267200" y="2545733"/>
            <a:ext cx="7315200" cy="36864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rgbClr val="A6D683"/>
              </a:buClr>
              <a:buSzPts val="2400"/>
              <a:buFont typeface="Chivo"/>
              <a:buChar char="▰"/>
              <a:defRPr sz="2400">
                <a:solidFill>
                  <a:srgbClr val="00001A"/>
                </a:solidFill>
                <a:latin typeface="Chivo"/>
                <a:ea typeface="Chivo"/>
                <a:cs typeface="Chivo"/>
                <a:sym typeface="Chivo"/>
              </a:defRPr>
            </a:lvl1pPr>
            <a:lvl2pPr marL="914400" lvl="1"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2pPr>
            <a:lvl3pPr marL="1371600" lvl="2"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3pPr>
            <a:lvl4pPr marL="1828800" lvl="3"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4pPr>
            <a:lvl5pPr marL="2286000" lvl="4"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5pPr>
            <a:lvl6pPr marL="2743200" lvl="5"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6pPr>
            <a:lvl7pPr marL="3200400" lvl="6"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7pPr>
            <a:lvl8pPr marL="3657600" lvl="7"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8pPr>
            <a:lvl9pPr marL="4114800" lvl="8" indent="-381000">
              <a:lnSpc>
                <a:spcPct val="115000"/>
              </a:lnSpc>
              <a:spcBef>
                <a:spcPts val="0"/>
              </a:spcBef>
              <a:spcAft>
                <a:spcPts val="0"/>
              </a:spcAft>
              <a:buClr>
                <a:srgbClr val="9EB3C2"/>
              </a:buClr>
              <a:buSzPts val="2400"/>
              <a:buFont typeface="Chivo"/>
              <a:buChar char="▰"/>
              <a:defRPr sz="2400">
                <a:solidFill>
                  <a:srgbClr val="00001A"/>
                </a:solidFill>
                <a:latin typeface="Chivo"/>
                <a:ea typeface="Chivo"/>
                <a:cs typeface="Chivo"/>
                <a:sym typeface="Chivo"/>
              </a:defRPr>
            </a:lvl9pPr>
          </a:lstStyle>
          <a:p>
            <a:endParaRPr/>
          </a:p>
        </p:txBody>
      </p:sp>
      <p:sp>
        <p:nvSpPr>
          <p:cNvPr id="8" name="Google Shape;8;p1"/>
          <p:cNvSpPr txBox="1">
            <a:spLocks noGrp="1"/>
          </p:cNvSpPr>
          <p:nvPr>
            <p:ph type="sldNum" idx="12"/>
          </p:nvPr>
        </p:nvSpPr>
        <p:spPr>
          <a:xfrm>
            <a:off x="345633" y="6232133"/>
            <a:ext cx="642000" cy="326800"/>
          </a:xfrm>
          <a:prstGeom prst="rect">
            <a:avLst/>
          </a:prstGeom>
          <a:noFill/>
          <a:ln>
            <a:noFill/>
          </a:ln>
        </p:spPr>
        <p:txBody>
          <a:bodyPr spcFirstLastPara="1" wrap="square" lIns="0" tIns="0" rIns="0" bIns="0" anchor="b" anchorCtr="0">
            <a:noAutofit/>
          </a:bodyPr>
          <a:lstStyle>
            <a:lvl1pPr lvl="0">
              <a:buNone/>
              <a:defRPr sz="1200">
                <a:solidFill>
                  <a:srgbClr val="9EB3C2"/>
                </a:solidFill>
                <a:latin typeface="Chivo"/>
                <a:ea typeface="Chivo"/>
                <a:cs typeface="Chivo"/>
                <a:sym typeface="Chivo"/>
              </a:defRPr>
            </a:lvl1pPr>
            <a:lvl2pPr lvl="1">
              <a:buNone/>
              <a:defRPr sz="1200">
                <a:solidFill>
                  <a:srgbClr val="9EB3C2"/>
                </a:solidFill>
                <a:latin typeface="Chivo"/>
                <a:ea typeface="Chivo"/>
                <a:cs typeface="Chivo"/>
                <a:sym typeface="Chivo"/>
              </a:defRPr>
            </a:lvl2pPr>
            <a:lvl3pPr lvl="2">
              <a:buNone/>
              <a:defRPr sz="1200">
                <a:solidFill>
                  <a:srgbClr val="9EB3C2"/>
                </a:solidFill>
                <a:latin typeface="Chivo"/>
                <a:ea typeface="Chivo"/>
                <a:cs typeface="Chivo"/>
                <a:sym typeface="Chivo"/>
              </a:defRPr>
            </a:lvl3pPr>
            <a:lvl4pPr lvl="3">
              <a:buNone/>
              <a:defRPr sz="1200">
                <a:solidFill>
                  <a:srgbClr val="9EB3C2"/>
                </a:solidFill>
                <a:latin typeface="Chivo"/>
                <a:ea typeface="Chivo"/>
                <a:cs typeface="Chivo"/>
                <a:sym typeface="Chivo"/>
              </a:defRPr>
            </a:lvl4pPr>
            <a:lvl5pPr lvl="4">
              <a:buNone/>
              <a:defRPr sz="1200">
                <a:solidFill>
                  <a:srgbClr val="9EB3C2"/>
                </a:solidFill>
                <a:latin typeface="Chivo"/>
                <a:ea typeface="Chivo"/>
                <a:cs typeface="Chivo"/>
                <a:sym typeface="Chivo"/>
              </a:defRPr>
            </a:lvl5pPr>
            <a:lvl6pPr lvl="5">
              <a:buNone/>
              <a:defRPr sz="1200">
                <a:solidFill>
                  <a:srgbClr val="9EB3C2"/>
                </a:solidFill>
                <a:latin typeface="Chivo"/>
                <a:ea typeface="Chivo"/>
                <a:cs typeface="Chivo"/>
                <a:sym typeface="Chivo"/>
              </a:defRPr>
            </a:lvl6pPr>
            <a:lvl7pPr lvl="6">
              <a:buNone/>
              <a:defRPr sz="1200">
                <a:solidFill>
                  <a:srgbClr val="9EB3C2"/>
                </a:solidFill>
                <a:latin typeface="Chivo"/>
                <a:ea typeface="Chivo"/>
                <a:cs typeface="Chivo"/>
                <a:sym typeface="Chivo"/>
              </a:defRPr>
            </a:lvl7pPr>
            <a:lvl8pPr lvl="7">
              <a:buNone/>
              <a:defRPr sz="1200">
                <a:solidFill>
                  <a:srgbClr val="9EB3C2"/>
                </a:solidFill>
                <a:latin typeface="Chivo"/>
                <a:ea typeface="Chivo"/>
                <a:cs typeface="Chivo"/>
                <a:sym typeface="Chivo"/>
              </a:defRPr>
            </a:lvl8pPr>
            <a:lvl9pPr lvl="8">
              <a:buNone/>
              <a:defRPr sz="1200">
                <a:solidFill>
                  <a:srgbClr val="9EB3C2"/>
                </a:solidFill>
                <a:latin typeface="Chivo"/>
                <a:ea typeface="Chivo"/>
                <a:cs typeface="Chivo"/>
                <a:sym typeface="Chivo"/>
              </a:defRPr>
            </a:lvl9pPr>
          </a:lstStyle>
          <a:p>
            <a:pPr defTabSz="914378">
              <a:buClr>
                <a:srgbClr val="000000"/>
              </a:buClr>
            </a:pPr>
            <a:fld id="{00000000-1234-1234-1234-123412341234}" type="slidenum">
              <a:rPr lang="en" kern="0" smtClean="0"/>
              <a:pPr defTabSz="914378">
                <a:buClr>
                  <a:srgbClr val="000000"/>
                </a:buClr>
              </a:pPr>
              <a:t>‹#›</a:t>
            </a:fld>
            <a:endParaRPr lang="en" kern="0"/>
          </a:p>
        </p:txBody>
      </p:sp>
    </p:spTree>
    <p:extLst>
      <p:ext uri="{BB962C8B-B14F-4D97-AF65-F5344CB8AC3E}">
        <p14:creationId xmlns:p14="http://schemas.microsoft.com/office/powerpoint/2010/main" val="3118435756"/>
      </p:ext>
    </p:extLst>
  </p:cSld>
  <p:clrMap bg1="lt1" tx1="dk1" bg2="dk2" tx2="lt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8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1530712" y="1384349"/>
            <a:ext cx="8087012" cy="1446550"/>
          </a:xfrm>
          <a:prstGeom prst="rect">
            <a:avLst/>
          </a:prstGeom>
        </p:spPr>
        <p:txBody>
          <a:bodyPr wrap="square">
            <a:spAutoFit/>
          </a:bodyPr>
          <a:lstStyle/>
          <a:p>
            <a:pPr algn="ctr"/>
            <a:r>
              <a:rPr lang="ka-GE" sz="4400" b="1" dirty="0">
                <a:solidFill>
                  <a:srgbClr val="002060"/>
                </a:solidFill>
                <a:latin typeface="Sylfaen" panose="010A0502050306030303" pitchFamily="18" charset="0"/>
              </a:rPr>
              <a:t>ჯანდაცვის დაფინანსების რეფორმის კონცეფცია </a:t>
            </a:r>
            <a:endParaRPr lang="en-US" sz="4400" b="1" dirty="0">
              <a:solidFill>
                <a:srgbClr val="002060"/>
              </a:solidFill>
              <a:latin typeface="Arial"/>
            </a:endParaRPr>
          </a:p>
        </p:txBody>
      </p:sp>
      <p:sp>
        <p:nvSpPr>
          <p:cNvPr id="4" name="Rectangle 3"/>
          <p:cNvSpPr/>
          <p:nvPr/>
        </p:nvSpPr>
        <p:spPr>
          <a:xfrm>
            <a:off x="4726069" y="3919599"/>
            <a:ext cx="1696298" cy="400110"/>
          </a:xfrm>
          <a:prstGeom prst="rect">
            <a:avLst/>
          </a:prstGeom>
        </p:spPr>
        <p:txBody>
          <a:bodyPr wrap="none">
            <a:spAutoFit/>
          </a:bodyPr>
          <a:lstStyle/>
          <a:p>
            <a:r>
              <a:rPr lang="ka-GE" sz="2000" dirty="0">
                <a:solidFill>
                  <a:srgbClr val="002060"/>
                </a:solidFill>
                <a:latin typeface="Sylfaen" panose="010A0502050306030303" pitchFamily="18" charset="0"/>
              </a:rPr>
              <a:t>იანვარი 2020</a:t>
            </a:r>
            <a:endParaRPr lang="hu-HU" sz="2000" dirty="0">
              <a:solidFill>
                <a:srgbClr val="002060"/>
              </a:solidFill>
              <a:latin typeface="Arial"/>
            </a:endParaRPr>
          </a:p>
        </p:txBody>
      </p:sp>
    </p:spTree>
    <p:extLst>
      <p:ext uri="{BB962C8B-B14F-4D97-AF65-F5344CB8AC3E}">
        <p14:creationId xmlns:p14="http://schemas.microsoft.com/office/powerpoint/2010/main" val="1596324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0" y="10996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47166" y="322456"/>
            <a:ext cx="7612387"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(3)</a:t>
            </a:r>
            <a:endParaRPr lang="en-US" sz="2400" b="1" dirty="0">
              <a:solidFill>
                <a:schemeClr val="accent5">
                  <a:lumMod val="50000"/>
                </a:schemeClr>
              </a:solidFill>
            </a:endParaRPr>
          </a:p>
        </p:txBody>
      </p:sp>
      <p:sp>
        <p:nvSpPr>
          <p:cNvPr id="3" name="Content Placeholder 2"/>
          <p:cNvSpPr>
            <a:spLocks noGrp="1"/>
          </p:cNvSpPr>
          <p:nvPr>
            <p:ph idx="1"/>
          </p:nvPr>
        </p:nvSpPr>
        <p:spPr>
          <a:xfrm>
            <a:off x="1678393" y="1392376"/>
            <a:ext cx="9360508" cy="5564776"/>
          </a:xfrm>
        </p:spPr>
        <p:txBody>
          <a:bodyPr>
            <a:normAutofit/>
          </a:bodyPr>
          <a:lstStyle/>
          <a:p>
            <a:pPr marL="0" indent="0" algn="ctr">
              <a:buNone/>
            </a:pPr>
            <a:r>
              <a:rPr lang="ka-GE" sz="2400" dirty="0">
                <a:solidFill>
                  <a:schemeClr val="accent5">
                    <a:lumMod val="50000"/>
                  </a:schemeClr>
                </a:solidFill>
              </a:rPr>
              <a:t>5) კანონი დაადგენს მოთხოვნებს/შერჩევის კრიტერიუმებს იმ სადაზღვევო კომპანიების მიმართ, რომლებიც შეიძლება ჩაერთონ </a:t>
            </a:r>
            <a:r>
              <a:rPr lang="ka-GE" sz="2400" dirty="0" smtClean="0">
                <a:solidFill>
                  <a:schemeClr val="accent5">
                    <a:lumMod val="50000"/>
                  </a:schemeClr>
                </a:solidFill>
              </a:rPr>
              <a:t>პროგრამაში</a:t>
            </a:r>
          </a:p>
          <a:p>
            <a:pPr marL="0" indent="0" algn="ctr">
              <a:buNone/>
            </a:pPr>
            <a:endParaRPr lang="ka-GE" sz="2400" dirty="0"/>
          </a:p>
          <a:p>
            <a:pPr marL="0" indent="0" algn="ctr">
              <a:buNone/>
            </a:pPr>
            <a:r>
              <a:rPr lang="ka-GE" sz="2400" dirty="0">
                <a:solidFill>
                  <a:schemeClr val="accent5">
                    <a:lumMod val="50000"/>
                  </a:schemeClr>
                </a:solidFill>
              </a:rPr>
              <a:t>6)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 </a:t>
            </a:r>
            <a:endParaRPr lang="en-US" sz="2400" dirty="0" smtClean="0">
              <a:solidFill>
                <a:schemeClr val="accent5">
                  <a:lumMod val="50000"/>
                </a:schemeClr>
              </a:solidFill>
            </a:endParaRPr>
          </a:p>
          <a:p>
            <a:pPr marL="0" indent="0" algn="ctr">
              <a:buNone/>
            </a:pPr>
            <a:r>
              <a:rPr lang="ka-GE" sz="2400" dirty="0" smtClean="0">
                <a:solidFill>
                  <a:schemeClr val="accent5">
                    <a:lumMod val="50000"/>
                  </a:schemeClr>
                </a:solidFill>
              </a:rPr>
              <a:t>(</a:t>
            </a:r>
            <a:r>
              <a:rPr lang="ka-GE" sz="2400" i="1" dirty="0">
                <a:solidFill>
                  <a:schemeClr val="accent5">
                    <a:lumMod val="50000"/>
                  </a:schemeClr>
                </a:solidFill>
              </a:rPr>
              <a:t>მუხლი 101 ხელფასის სახით მიღებული შემოსავლები: თ)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 დამქირავებლის მიერ გადახდილი სადაზღვევო პრემიის ან სხვა თანხის მოცულობა</a:t>
            </a:r>
            <a:r>
              <a:rPr lang="ka-GE" sz="2400" dirty="0">
                <a:solidFill>
                  <a:schemeClr val="accent5">
                    <a:lumMod val="50000"/>
                  </a:schemeClr>
                </a:solidFill>
              </a:rPr>
              <a:t>;)</a:t>
            </a:r>
          </a:p>
        </p:txBody>
      </p:sp>
      <p:sp>
        <p:nvSpPr>
          <p:cNvPr id="5" name="Oval 4"/>
          <p:cNvSpPr/>
          <p:nvPr/>
        </p:nvSpPr>
        <p:spPr>
          <a:xfrm>
            <a:off x="2872441" y="2608683"/>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34162" y="6491155"/>
            <a:ext cx="5745707" cy="245660"/>
          </a:xfrm>
          <a:prstGeom prst="ellipse">
            <a:avLst/>
          </a:prstGeom>
          <a:solidFill>
            <a:schemeClr val="accent6">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grpSp>
        <p:nvGrpSpPr>
          <p:cNvPr id="9" name="Google Shape;8200;p47"/>
          <p:cNvGrpSpPr/>
          <p:nvPr/>
        </p:nvGrpSpPr>
        <p:grpSpPr>
          <a:xfrm>
            <a:off x="10041167" y="324468"/>
            <a:ext cx="717512" cy="756268"/>
            <a:chOff x="-3462150" y="2046625"/>
            <a:chExt cx="224500" cy="291450"/>
          </a:xfrm>
        </p:grpSpPr>
        <p:sp>
          <p:nvSpPr>
            <p:cNvPr id="10" name="Google Shape;8201;p47"/>
            <p:cNvSpPr/>
            <p:nvPr/>
          </p:nvSpPr>
          <p:spPr>
            <a:xfrm>
              <a:off x="-3425125" y="2253000"/>
              <a:ext cx="51225" cy="50425"/>
            </a:xfrm>
            <a:custGeom>
              <a:avLst/>
              <a:gdLst/>
              <a:ahLst/>
              <a:cxnLst/>
              <a:rect l="l" t="t" r="r" b="b"/>
              <a:pathLst>
                <a:path w="2049" h="2017" extrusionOk="0">
                  <a:moveTo>
                    <a:pt x="1009" y="662"/>
                  </a:moveTo>
                  <a:cubicBezTo>
                    <a:pt x="1198" y="662"/>
                    <a:pt x="1355" y="819"/>
                    <a:pt x="1355" y="1008"/>
                  </a:cubicBezTo>
                  <a:cubicBezTo>
                    <a:pt x="1355" y="1197"/>
                    <a:pt x="1166" y="1355"/>
                    <a:pt x="1009" y="1355"/>
                  </a:cubicBezTo>
                  <a:cubicBezTo>
                    <a:pt x="820" y="1355"/>
                    <a:pt x="662" y="1197"/>
                    <a:pt x="662" y="1008"/>
                  </a:cubicBezTo>
                  <a:cubicBezTo>
                    <a:pt x="662" y="819"/>
                    <a:pt x="820" y="662"/>
                    <a:pt x="1009" y="662"/>
                  </a:cubicBezTo>
                  <a:close/>
                  <a:moveTo>
                    <a:pt x="1009" y="0"/>
                  </a:moveTo>
                  <a:cubicBezTo>
                    <a:pt x="473" y="0"/>
                    <a:pt x="0" y="441"/>
                    <a:pt x="0" y="1008"/>
                  </a:cubicBezTo>
                  <a:cubicBezTo>
                    <a:pt x="0" y="1575"/>
                    <a:pt x="473" y="2016"/>
                    <a:pt x="1009" y="2016"/>
                  </a:cubicBezTo>
                  <a:cubicBezTo>
                    <a:pt x="1576" y="2016"/>
                    <a:pt x="2048" y="1575"/>
                    <a:pt x="2048" y="1008"/>
                  </a:cubicBezTo>
                  <a:cubicBezTo>
                    <a:pt x="2048" y="441"/>
                    <a:pt x="1576" y="0"/>
                    <a:pt x="1009"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1" name="Google Shape;8202;p47"/>
            <p:cNvSpPr/>
            <p:nvPr/>
          </p:nvSpPr>
          <p:spPr>
            <a:xfrm>
              <a:off x="-3425125" y="2116725"/>
              <a:ext cx="51225" cy="49650"/>
            </a:xfrm>
            <a:custGeom>
              <a:avLst/>
              <a:gdLst/>
              <a:ahLst/>
              <a:cxnLst/>
              <a:rect l="l" t="t" r="r" b="b"/>
              <a:pathLst>
                <a:path w="2049" h="1986" extrusionOk="0">
                  <a:moveTo>
                    <a:pt x="343" y="1"/>
                  </a:moveTo>
                  <a:cubicBezTo>
                    <a:pt x="252" y="1"/>
                    <a:pt x="158" y="32"/>
                    <a:pt x="95" y="95"/>
                  </a:cubicBezTo>
                  <a:cubicBezTo>
                    <a:pt x="0" y="190"/>
                    <a:pt x="0" y="442"/>
                    <a:pt x="95" y="536"/>
                  </a:cubicBezTo>
                  <a:lnTo>
                    <a:pt x="536" y="977"/>
                  </a:lnTo>
                  <a:lnTo>
                    <a:pt x="95" y="1418"/>
                  </a:lnTo>
                  <a:cubicBezTo>
                    <a:pt x="0" y="1544"/>
                    <a:pt x="0" y="1765"/>
                    <a:pt x="95" y="1891"/>
                  </a:cubicBezTo>
                  <a:cubicBezTo>
                    <a:pt x="158" y="1954"/>
                    <a:pt x="252" y="1986"/>
                    <a:pt x="343" y="1986"/>
                  </a:cubicBezTo>
                  <a:cubicBezTo>
                    <a:pt x="434" y="1986"/>
                    <a:pt x="520" y="1954"/>
                    <a:pt x="568" y="1891"/>
                  </a:cubicBezTo>
                  <a:lnTo>
                    <a:pt x="1009" y="1450"/>
                  </a:lnTo>
                  <a:lnTo>
                    <a:pt x="1450" y="1891"/>
                  </a:lnTo>
                  <a:cubicBezTo>
                    <a:pt x="1513" y="1954"/>
                    <a:pt x="1599" y="1986"/>
                    <a:pt x="1686" y="1986"/>
                  </a:cubicBezTo>
                  <a:cubicBezTo>
                    <a:pt x="1773" y="1986"/>
                    <a:pt x="1859" y="1954"/>
                    <a:pt x="1922" y="1891"/>
                  </a:cubicBezTo>
                  <a:cubicBezTo>
                    <a:pt x="2048" y="1765"/>
                    <a:pt x="2048" y="1544"/>
                    <a:pt x="1922" y="1418"/>
                  </a:cubicBezTo>
                  <a:lnTo>
                    <a:pt x="1481" y="977"/>
                  </a:lnTo>
                  <a:lnTo>
                    <a:pt x="1922" y="536"/>
                  </a:lnTo>
                  <a:cubicBezTo>
                    <a:pt x="2048" y="442"/>
                    <a:pt x="2048" y="190"/>
                    <a:pt x="1922" y="95"/>
                  </a:cubicBezTo>
                  <a:cubicBezTo>
                    <a:pt x="1859" y="32"/>
                    <a:pt x="1773" y="1"/>
                    <a:pt x="1686" y="1"/>
                  </a:cubicBezTo>
                  <a:cubicBezTo>
                    <a:pt x="1599" y="1"/>
                    <a:pt x="1513" y="32"/>
                    <a:pt x="1450" y="95"/>
                  </a:cubicBezTo>
                  <a:lnTo>
                    <a:pt x="1009" y="505"/>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2" name="Google Shape;8203;p47"/>
            <p:cNvSpPr/>
            <p:nvPr/>
          </p:nvSpPr>
          <p:spPr>
            <a:xfrm>
              <a:off x="-3425125" y="2185250"/>
              <a:ext cx="51225" cy="49650"/>
            </a:xfrm>
            <a:custGeom>
              <a:avLst/>
              <a:gdLst/>
              <a:ahLst/>
              <a:cxnLst/>
              <a:rect l="l" t="t" r="r" b="b"/>
              <a:pathLst>
                <a:path w="2049" h="1986" extrusionOk="0">
                  <a:moveTo>
                    <a:pt x="343" y="1"/>
                  </a:moveTo>
                  <a:cubicBezTo>
                    <a:pt x="252" y="1"/>
                    <a:pt x="158" y="32"/>
                    <a:pt x="95" y="95"/>
                  </a:cubicBezTo>
                  <a:cubicBezTo>
                    <a:pt x="0" y="221"/>
                    <a:pt x="0" y="442"/>
                    <a:pt x="95" y="568"/>
                  </a:cubicBezTo>
                  <a:lnTo>
                    <a:pt x="536" y="1009"/>
                  </a:lnTo>
                  <a:lnTo>
                    <a:pt x="95" y="1418"/>
                  </a:lnTo>
                  <a:cubicBezTo>
                    <a:pt x="0" y="1544"/>
                    <a:pt x="0" y="1796"/>
                    <a:pt x="95" y="1891"/>
                  </a:cubicBezTo>
                  <a:cubicBezTo>
                    <a:pt x="158" y="1954"/>
                    <a:pt x="252" y="1985"/>
                    <a:pt x="343" y="1985"/>
                  </a:cubicBezTo>
                  <a:cubicBezTo>
                    <a:pt x="434" y="1985"/>
                    <a:pt x="520" y="1954"/>
                    <a:pt x="568" y="1891"/>
                  </a:cubicBezTo>
                  <a:lnTo>
                    <a:pt x="1009" y="1481"/>
                  </a:lnTo>
                  <a:lnTo>
                    <a:pt x="1450" y="1891"/>
                  </a:lnTo>
                  <a:cubicBezTo>
                    <a:pt x="1513" y="1954"/>
                    <a:pt x="1599" y="1985"/>
                    <a:pt x="1686" y="1985"/>
                  </a:cubicBezTo>
                  <a:cubicBezTo>
                    <a:pt x="1773" y="1985"/>
                    <a:pt x="1859" y="1954"/>
                    <a:pt x="1922" y="1891"/>
                  </a:cubicBezTo>
                  <a:cubicBezTo>
                    <a:pt x="2048" y="1796"/>
                    <a:pt x="2048" y="1544"/>
                    <a:pt x="1922" y="1418"/>
                  </a:cubicBezTo>
                  <a:lnTo>
                    <a:pt x="1481" y="1009"/>
                  </a:lnTo>
                  <a:lnTo>
                    <a:pt x="1922" y="568"/>
                  </a:lnTo>
                  <a:cubicBezTo>
                    <a:pt x="2048" y="410"/>
                    <a:pt x="2048" y="221"/>
                    <a:pt x="1922" y="95"/>
                  </a:cubicBezTo>
                  <a:cubicBezTo>
                    <a:pt x="1859" y="32"/>
                    <a:pt x="1773" y="1"/>
                    <a:pt x="1686" y="1"/>
                  </a:cubicBezTo>
                  <a:cubicBezTo>
                    <a:pt x="1599" y="1"/>
                    <a:pt x="1513" y="32"/>
                    <a:pt x="1450" y="95"/>
                  </a:cubicBezTo>
                  <a:lnTo>
                    <a:pt x="1009" y="536"/>
                  </a:lnTo>
                  <a:lnTo>
                    <a:pt x="568" y="95"/>
                  </a:lnTo>
                  <a:cubicBezTo>
                    <a:pt x="520" y="32"/>
                    <a:pt x="434" y="1"/>
                    <a:pt x="343"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3" name="Google Shape;8204;p47"/>
            <p:cNvSpPr/>
            <p:nvPr/>
          </p:nvSpPr>
          <p:spPr>
            <a:xfrm>
              <a:off x="-3462150" y="2046625"/>
              <a:ext cx="224500" cy="291450"/>
            </a:xfrm>
            <a:custGeom>
              <a:avLst/>
              <a:gdLst/>
              <a:ahLst/>
              <a:cxnLst/>
              <a:rect l="l" t="t" r="r" b="b"/>
              <a:pathLst>
                <a:path w="8980" h="11658" extrusionOk="0">
                  <a:moveTo>
                    <a:pt x="5924" y="694"/>
                  </a:moveTo>
                  <a:cubicBezTo>
                    <a:pt x="6113" y="694"/>
                    <a:pt x="6270" y="851"/>
                    <a:pt x="6270" y="1040"/>
                  </a:cubicBezTo>
                  <a:cubicBezTo>
                    <a:pt x="6270" y="1229"/>
                    <a:pt x="6113" y="1387"/>
                    <a:pt x="5924" y="1387"/>
                  </a:cubicBezTo>
                  <a:lnTo>
                    <a:pt x="3151" y="1387"/>
                  </a:lnTo>
                  <a:cubicBezTo>
                    <a:pt x="2962" y="1387"/>
                    <a:pt x="2805" y="1229"/>
                    <a:pt x="2805" y="1040"/>
                  </a:cubicBezTo>
                  <a:cubicBezTo>
                    <a:pt x="2805" y="851"/>
                    <a:pt x="2962" y="694"/>
                    <a:pt x="3151" y="694"/>
                  </a:cubicBezTo>
                  <a:close/>
                  <a:moveTo>
                    <a:pt x="8034" y="1356"/>
                  </a:moveTo>
                  <a:cubicBezTo>
                    <a:pt x="8255" y="1356"/>
                    <a:pt x="8413" y="1513"/>
                    <a:pt x="8413" y="1702"/>
                  </a:cubicBezTo>
                  <a:lnTo>
                    <a:pt x="8413" y="10649"/>
                  </a:lnTo>
                  <a:lnTo>
                    <a:pt x="8287" y="10649"/>
                  </a:lnTo>
                  <a:cubicBezTo>
                    <a:pt x="8287" y="10838"/>
                    <a:pt x="8129" y="10996"/>
                    <a:pt x="7940" y="10996"/>
                  </a:cubicBezTo>
                  <a:lnTo>
                    <a:pt x="1103" y="10996"/>
                  </a:lnTo>
                  <a:cubicBezTo>
                    <a:pt x="914" y="10996"/>
                    <a:pt x="757" y="10838"/>
                    <a:pt x="757" y="10649"/>
                  </a:cubicBezTo>
                  <a:lnTo>
                    <a:pt x="757" y="1702"/>
                  </a:lnTo>
                  <a:cubicBezTo>
                    <a:pt x="757" y="1513"/>
                    <a:pt x="914" y="1356"/>
                    <a:pt x="1103" y="1356"/>
                  </a:cubicBezTo>
                  <a:lnTo>
                    <a:pt x="2206" y="1356"/>
                  </a:lnTo>
                  <a:cubicBezTo>
                    <a:pt x="2364" y="1734"/>
                    <a:pt x="2742" y="2017"/>
                    <a:pt x="3214" y="2017"/>
                  </a:cubicBezTo>
                  <a:lnTo>
                    <a:pt x="5955" y="2017"/>
                  </a:lnTo>
                  <a:cubicBezTo>
                    <a:pt x="6396" y="2017"/>
                    <a:pt x="6774" y="1734"/>
                    <a:pt x="6932" y="1356"/>
                  </a:cubicBezTo>
                  <a:close/>
                  <a:moveTo>
                    <a:pt x="3120" y="1"/>
                  </a:moveTo>
                  <a:cubicBezTo>
                    <a:pt x="2679" y="1"/>
                    <a:pt x="2301" y="284"/>
                    <a:pt x="2143" y="694"/>
                  </a:cubicBezTo>
                  <a:lnTo>
                    <a:pt x="1040" y="694"/>
                  </a:lnTo>
                  <a:cubicBezTo>
                    <a:pt x="473" y="694"/>
                    <a:pt x="1" y="1166"/>
                    <a:pt x="1" y="1702"/>
                  </a:cubicBezTo>
                  <a:lnTo>
                    <a:pt x="1" y="10649"/>
                  </a:lnTo>
                  <a:cubicBezTo>
                    <a:pt x="1" y="11185"/>
                    <a:pt x="473" y="11658"/>
                    <a:pt x="1040" y="11658"/>
                  </a:cubicBezTo>
                  <a:lnTo>
                    <a:pt x="7877" y="11658"/>
                  </a:lnTo>
                  <a:cubicBezTo>
                    <a:pt x="8444" y="11658"/>
                    <a:pt x="8917" y="11185"/>
                    <a:pt x="8917" y="10649"/>
                  </a:cubicBezTo>
                  <a:lnTo>
                    <a:pt x="8917" y="1702"/>
                  </a:lnTo>
                  <a:cubicBezTo>
                    <a:pt x="8980" y="1166"/>
                    <a:pt x="8507" y="694"/>
                    <a:pt x="7971" y="694"/>
                  </a:cubicBezTo>
                  <a:lnTo>
                    <a:pt x="6869" y="694"/>
                  </a:lnTo>
                  <a:cubicBezTo>
                    <a:pt x="6711" y="284"/>
                    <a:pt x="6365" y="1"/>
                    <a:pt x="5892" y="1"/>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4" name="Google Shape;8205;p47"/>
            <p:cNvSpPr/>
            <p:nvPr/>
          </p:nvSpPr>
          <p:spPr>
            <a:xfrm>
              <a:off x="-3358175" y="2133275"/>
              <a:ext cx="86650" cy="18125"/>
            </a:xfrm>
            <a:custGeom>
              <a:avLst/>
              <a:gdLst/>
              <a:ahLst/>
              <a:cxnLst/>
              <a:rect l="l" t="t" r="r" b="b"/>
              <a:pathLst>
                <a:path w="3466" h="725" extrusionOk="0">
                  <a:moveTo>
                    <a:pt x="347" y="0"/>
                  </a:moveTo>
                  <a:cubicBezTo>
                    <a:pt x="158" y="0"/>
                    <a:pt x="0" y="158"/>
                    <a:pt x="0" y="378"/>
                  </a:cubicBezTo>
                  <a:cubicBezTo>
                    <a:pt x="0" y="567"/>
                    <a:pt x="158" y="725"/>
                    <a:pt x="347" y="725"/>
                  </a:cubicBezTo>
                  <a:lnTo>
                    <a:pt x="3088" y="725"/>
                  </a:lnTo>
                  <a:cubicBezTo>
                    <a:pt x="3308" y="725"/>
                    <a:pt x="3466" y="567"/>
                    <a:pt x="3466" y="378"/>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5" name="Google Shape;8206;p47"/>
            <p:cNvSpPr/>
            <p:nvPr/>
          </p:nvSpPr>
          <p:spPr>
            <a:xfrm>
              <a:off x="-3358175" y="2201800"/>
              <a:ext cx="86650" cy="17350"/>
            </a:xfrm>
            <a:custGeom>
              <a:avLst/>
              <a:gdLst/>
              <a:ahLst/>
              <a:cxnLst/>
              <a:rect l="l" t="t" r="r" b="b"/>
              <a:pathLst>
                <a:path w="3466" h="694" extrusionOk="0">
                  <a:moveTo>
                    <a:pt x="347" y="0"/>
                  </a:moveTo>
                  <a:cubicBezTo>
                    <a:pt x="158" y="0"/>
                    <a:pt x="0" y="158"/>
                    <a:pt x="0" y="347"/>
                  </a:cubicBezTo>
                  <a:cubicBezTo>
                    <a:pt x="0" y="536"/>
                    <a:pt x="158" y="693"/>
                    <a:pt x="347" y="693"/>
                  </a:cubicBezTo>
                  <a:lnTo>
                    <a:pt x="3088" y="693"/>
                  </a:lnTo>
                  <a:cubicBezTo>
                    <a:pt x="3308" y="693"/>
                    <a:pt x="3466" y="536"/>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sp>
          <p:nvSpPr>
            <p:cNvPr id="16" name="Google Shape;8207;p47"/>
            <p:cNvSpPr/>
            <p:nvPr/>
          </p:nvSpPr>
          <p:spPr>
            <a:xfrm>
              <a:off x="-3358175" y="2270325"/>
              <a:ext cx="86650" cy="18125"/>
            </a:xfrm>
            <a:custGeom>
              <a:avLst/>
              <a:gdLst/>
              <a:ahLst/>
              <a:cxnLst/>
              <a:rect l="l" t="t" r="r" b="b"/>
              <a:pathLst>
                <a:path w="3466" h="725" extrusionOk="0">
                  <a:moveTo>
                    <a:pt x="347" y="0"/>
                  </a:moveTo>
                  <a:cubicBezTo>
                    <a:pt x="158" y="0"/>
                    <a:pt x="0" y="158"/>
                    <a:pt x="0" y="347"/>
                  </a:cubicBezTo>
                  <a:cubicBezTo>
                    <a:pt x="0" y="567"/>
                    <a:pt x="158" y="725"/>
                    <a:pt x="347" y="725"/>
                  </a:cubicBezTo>
                  <a:lnTo>
                    <a:pt x="3088" y="725"/>
                  </a:lnTo>
                  <a:cubicBezTo>
                    <a:pt x="3308" y="725"/>
                    <a:pt x="3466" y="567"/>
                    <a:pt x="3466" y="347"/>
                  </a:cubicBezTo>
                  <a:cubicBezTo>
                    <a:pt x="3466" y="158"/>
                    <a:pt x="3308" y="0"/>
                    <a:pt x="3088" y="0"/>
                  </a:cubicBezTo>
                  <a:close/>
                </a:path>
              </a:pathLst>
            </a:custGeom>
            <a:solidFill>
              <a:srgbClr val="5F7D95"/>
            </a:solidFill>
            <a:ln>
              <a:solidFill>
                <a:schemeClr val="accent6">
                  <a:lumMod val="50000"/>
                </a:schemeClr>
              </a:solidFill>
            </a:ln>
          </p:spPr>
          <p:txBody>
            <a:bodyPr spcFirstLastPara="1" wrap="square" lIns="91425" tIns="91425" rIns="91425" bIns="91425" anchor="ctr" anchorCtr="0">
              <a:noAutofit/>
            </a:bodyPr>
            <a:lstStyle/>
            <a:p>
              <a:pPr defTabSz="914400">
                <a:buClr>
                  <a:srgbClr val="000000"/>
                </a:buClr>
                <a:buFont typeface="Arial"/>
                <a:buNone/>
              </a:pPr>
              <a:endParaRPr sz="1400" kern="0">
                <a:solidFill>
                  <a:srgbClr val="000000"/>
                </a:solidFill>
                <a:latin typeface="Arial"/>
                <a:cs typeface="Arial"/>
                <a:sym typeface="Arial"/>
              </a:endParaRPr>
            </a:p>
          </p:txBody>
        </p:sp>
      </p:grpSp>
      <p:sp>
        <p:nvSpPr>
          <p:cNvPr id="17" name="Oval 16"/>
          <p:cNvSpPr/>
          <p:nvPr/>
        </p:nvSpPr>
        <p:spPr>
          <a:xfrm rot="10800000" flipV="1">
            <a:off x="9760945" y="114913"/>
            <a:ext cx="1277956" cy="1178311"/>
          </a:xfrm>
          <a:prstGeom prst="ellipse">
            <a:avLst/>
          </a:prstGeom>
          <a:noFill/>
          <a:ln w="76200" cap="flat" cmpd="sng" algn="ctr">
            <a:solidFill>
              <a:schemeClr val="accent6">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spTree>
    <p:extLst>
      <p:ext uri="{BB962C8B-B14F-4D97-AF65-F5344CB8AC3E}">
        <p14:creationId xmlns:p14="http://schemas.microsoft.com/office/powerpoint/2010/main" val="1337384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Freeform 69"/>
          <p:cNvSpPr/>
          <p:nvPr/>
        </p:nvSpPr>
        <p:spPr>
          <a:xfrm rot="10800000" flipH="1" flipV="1">
            <a:off x="39847" y="19152"/>
            <a:ext cx="4183624" cy="1342146"/>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75000"/>
              <a:alpha val="78824"/>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90" name="Title 1">
            <a:extLst>
              <a:ext uri="{FF2B5EF4-FFF2-40B4-BE49-F238E27FC236}">
                <a16:creationId xmlns:a16="http://schemas.microsoft.com/office/drawing/2014/main" id="{2C2BFAE1-45D3-4B3B-81D2-0BF25FA84FB8}"/>
              </a:ext>
            </a:extLst>
          </p:cNvPr>
          <p:cNvSpPr txBox="1">
            <a:spLocks/>
          </p:cNvSpPr>
          <p:nvPr/>
        </p:nvSpPr>
        <p:spPr>
          <a:xfrm>
            <a:off x="1568641" y="1462300"/>
            <a:ext cx="7758113" cy="554292"/>
          </a:xfrm>
          <a:prstGeom prst="rect">
            <a:avLst/>
          </a:prstGeom>
        </p:spPr>
        <p:txBody>
          <a:bodyPr rIns="0">
            <a:noAutofit/>
          </a:bodyPr>
          <a:lstStyle>
            <a:lvl1pPr algn="l" defTabSz="914400" rtl="0" eaLnBrk="1" latinLnBrk="0" hangingPunct="1">
              <a:lnSpc>
                <a:spcPct val="90000"/>
              </a:lnSpc>
              <a:spcBef>
                <a:spcPct val="0"/>
              </a:spcBef>
              <a:buNone/>
              <a:defRPr lang="en-US" sz="3600" b="1" kern="1200">
                <a:solidFill>
                  <a:schemeClr val="tx1"/>
                </a:solidFill>
                <a:latin typeface="Helvetica" panose="020B0500000000000000" pitchFamily="34" charset="0"/>
                <a:ea typeface="+mj-ea"/>
                <a:cs typeface="+mj-cs"/>
              </a:defRPr>
            </a:lvl1pPr>
          </a:lstStyle>
          <a:p>
            <a:pPr defTabSz="685800"/>
            <a:endParaRPr lang="en-US" sz="2700" dirty="0">
              <a:solidFill>
                <a:sysClr val="windowText" lastClr="000000"/>
              </a:solidFill>
            </a:endParaRPr>
          </a:p>
        </p:txBody>
      </p:sp>
      <p:sp>
        <p:nvSpPr>
          <p:cNvPr id="135" name="Title 134"/>
          <p:cNvSpPr>
            <a:spLocks noGrp="1"/>
          </p:cNvSpPr>
          <p:nvPr>
            <p:ph type="title"/>
          </p:nvPr>
        </p:nvSpPr>
        <p:spPr>
          <a:xfrm>
            <a:off x="-176983" y="647453"/>
            <a:ext cx="2957491" cy="144952"/>
          </a:xfrm>
        </p:spPr>
        <p:txBody>
          <a:bodyPr>
            <a:normAutofit fontScale="90000"/>
          </a:bodyPr>
          <a:lstStyle/>
          <a:p>
            <a:pPr algn="ctr"/>
            <a:r>
              <a:rPr lang="ka-GE" sz="2200" b="1" dirty="0">
                <a:solidFill>
                  <a:schemeClr val="bg1"/>
                </a:solidFill>
              </a:rPr>
              <a:t>კანონით </a:t>
            </a:r>
            <a:br>
              <a:rPr lang="ka-GE" sz="2200" b="1" dirty="0">
                <a:solidFill>
                  <a:schemeClr val="bg1"/>
                </a:solidFill>
              </a:rPr>
            </a:br>
            <a:r>
              <a:rPr lang="ka-GE" sz="2200" b="1" dirty="0">
                <a:solidFill>
                  <a:schemeClr val="bg1"/>
                </a:solidFill>
              </a:rPr>
              <a:t>განსაზღვრული </a:t>
            </a:r>
            <a:br>
              <a:rPr lang="ka-GE" sz="2200" b="1" dirty="0">
                <a:solidFill>
                  <a:schemeClr val="bg1"/>
                </a:solidFill>
              </a:rPr>
            </a:br>
            <a:r>
              <a:rPr lang="ka-GE" sz="2200" b="1" dirty="0">
                <a:solidFill>
                  <a:schemeClr val="bg1"/>
                </a:solidFill>
              </a:rPr>
              <a:t>დაზღვევა</a:t>
            </a:r>
            <a:r>
              <a:rPr lang="ka-GE" sz="1800" b="1" dirty="0">
                <a:solidFill>
                  <a:schemeClr val="accent5">
                    <a:lumMod val="75000"/>
                  </a:schemeClr>
                </a:solidFill>
              </a:rPr>
              <a:t/>
            </a:r>
            <a:br>
              <a:rPr lang="ka-GE" sz="1800" b="1" dirty="0">
                <a:solidFill>
                  <a:schemeClr val="accent5">
                    <a:lumMod val="75000"/>
                  </a:schemeClr>
                </a:solidFill>
              </a:rPr>
            </a:br>
            <a:r>
              <a:rPr lang="ka-GE" sz="1800" b="1" dirty="0">
                <a:solidFill>
                  <a:schemeClr val="accent5">
                    <a:lumMod val="75000"/>
                  </a:schemeClr>
                </a:solidFill>
              </a:rPr>
              <a:t>  </a:t>
            </a:r>
            <a:endParaRPr lang="en-US" sz="1800" b="1" dirty="0">
              <a:solidFill>
                <a:schemeClr val="accent5">
                  <a:lumMod val="75000"/>
                </a:schemeClr>
              </a:solidFill>
            </a:endParaRPr>
          </a:p>
        </p:txBody>
      </p:sp>
      <p:sp>
        <p:nvSpPr>
          <p:cNvPr id="205" name="Freeform 204">
            <a:extLst>
              <a:ext uri="{FF2B5EF4-FFF2-40B4-BE49-F238E27FC236}">
                <a16:creationId xmlns:a16="http://schemas.microsoft.com/office/drawing/2014/main" id="{34B0FC44-1533-4C04-8E3B-F4DEA76511DB}"/>
              </a:ext>
            </a:extLst>
          </p:cNvPr>
          <p:cNvSpPr>
            <a:spLocks/>
          </p:cNvSpPr>
          <p:nvPr/>
        </p:nvSpPr>
        <p:spPr bwMode="auto">
          <a:xfrm>
            <a:off x="4223471" y="5105326"/>
            <a:ext cx="2715908" cy="1215068"/>
          </a:xfrm>
          <a:custGeom>
            <a:avLst/>
            <a:gdLst>
              <a:gd name="T0" fmla="*/ 799 w 2528"/>
              <a:gd name="T1" fmla="*/ 0 h 1131"/>
              <a:gd name="T2" fmla="*/ 826 w 2528"/>
              <a:gd name="T3" fmla="*/ 12 h 1131"/>
              <a:gd name="T4" fmla="*/ 859 w 2528"/>
              <a:gd name="T5" fmla="*/ 74 h 1131"/>
              <a:gd name="T6" fmla="*/ 921 w 2528"/>
              <a:gd name="T7" fmla="*/ 162 h 1131"/>
              <a:gd name="T8" fmla="*/ 1002 w 2528"/>
              <a:gd name="T9" fmla="*/ 233 h 1131"/>
              <a:gd name="T10" fmla="*/ 1098 w 2528"/>
              <a:gd name="T11" fmla="*/ 284 h 1131"/>
              <a:gd name="T12" fmla="*/ 1206 w 2528"/>
              <a:gd name="T13" fmla="*/ 311 h 1131"/>
              <a:gd name="T14" fmla="*/ 1321 w 2528"/>
              <a:gd name="T15" fmla="*/ 311 h 1131"/>
              <a:gd name="T16" fmla="*/ 1429 w 2528"/>
              <a:gd name="T17" fmla="*/ 284 h 1131"/>
              <a:gd name="T18" fmla="*/ 1525 w 2528"/>
              <a:gd name="T19" fmla="*/ 233 h 1131"/>
              <a:gd name="T20" fmla="*/ 1606 w 2528"/>
              <a:gd name="T21" fmla="*/ 162 h 1131"/>
              <a:gd name="T22" fmla="*/ 1670 w 2528"/>
              <a:gd name="T23" fmla="*/ 74 h 1131"/>
              <a:gd name="T24" fmla="*/ 1701 w 2528"/>
              <a:gd name="T25" fmla="*/ 12 h 1131"/>
              <a:gd name="T26" fmla="*/ 1729 w 2528"/>
              <a:gd name="T27" fmla="*/ 0 h 1131"/>
              <a:gd name="T28" fmla="*/ 2502 w 2528"/>
              <a:gd name="T29" fmla="*/ 3 h 1131"/>
              <a:gd name="T30" fmla="*/ 2522 w 2528"/>
              <a:gd name="T31" fmla="*/ 20 h 1131"/>
              <a:gd name="T32" fmla="*/ 2528 w 2528"/>
              <a:gd name="T33" fmla="*/ 46 h 1131"/>
              <a:gd name="T34" fmla="*/ 2487 w 2528"/>
              <a:gd name="T35" fmla="*/ 226 h 1131"/>
              <a:gd name="T36" fmla="*/ 2422 w 2528"/>
              <a:gd name="T37" fmla="*/ 394 h 1131"/>
              <a:gd name="T38" fmla="*/ 2335 w 2528"/>
              <a:gd name="T39" fmla="*/ 552 h 1131"/>
              <a:gd name="T40" fmla="*/ 2227 w 2528"/>
              <a:gd name="T41" fmla="*/ 694 h 1131"/>
              <a:gd name="T42" fmla="*/ 2101 w 2528"/>
              <a:gd name="T43" fmla="*/ 819 h 1131"/>
              <a:gd name="T44" fmla="*/ 1958 w 2528"/>
              <a:gd name="T45" fmla="*/ 926 h 1131"/>
              <a:gd name="T46" fmla="*/ 1802 w 2528"/>
              <a:gd name="T47" fmla="*/ 1013 h 1131"/>
              <a:gd name="T48" fmla="*/ 1632 w 2528"/>
              <a:gd name="T49" fmla="*/ 1077 h 1131"/>
              <a:gd name="T50" fmla="*/ 1453 w 2528"/>
              <a:gd name="T51" fmla="*/ 1117 h 1131"/>
              <a:gd name="T52" fmla="*/ 1264 w 2528"/>
              <a:gd name="T53" fmla="*/ 1131 h 1131"/>
              <a:gd name="T54" fmla="*/ 1076 w 2528"/>
              <a:gd name="T55" fmla="*/ 1117 h 1131"/>
              <a:gd name="T56" fmla="*/ 896 w 2528"/>
              <a:gd name="T57" fmla="*/ 1077 h 1131"/>
              <a:gd name="T58" fmla="*/ 727 w 2528"/>
              <a:gd name="T59" fmla="*/ 1013 h 1131"/>
              <a:gd name="T60" fmla="*/ 570 w 2528"/>
              <a:gd name="T61" fmla="*/ 926 h 1131"/>
              <a:gd name="T62" fmla="*/ 428 w 2528"/>
              <a:gd name="T63" fmla="*/ 819 h 1131"/>
              <a:gd name="T64" fmla="*/ 301 w 2528"/>
              <a:gd name="T65" fmla="*/ 694 h 1131"/>
              <a:gd name="T66" fmla="*/ 193 w 2528"/>
              <a:gd name="T67" fmla="*/ 552 h 1131"/>
              <a:gd name="T68" fmla="*/ 106 w 2528"/>
              <a:gd name="T69" fmla="*/ 394 h 1131"/>
              <a:gd name="T70" fmla="*/ 41 w 2528"/>
              <a:gd name="T71" fmla="*/ 226 h 1131"/>
              <a:gd name="T72" fmla="*/ 0 w 2528"/>
              <a:gd name="T73" fmla="*/ 46 h 1131"/>
              <a:gd name="T74" fmla="*/ 5 w 2528"/>
              <a:gd name="T75" fmla="*/ 20 h 1131"/>
              <a:gd name="T76" fmla="*/ 25 w 2528"/>
              <a:gd name="T77" fmla="*/ 3 h 1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528" h="1131">
                <a:moveTo>
                  <a:pt x="40" y="0"/>
                </a:moveTo>
                <a:lnTo>
                  <a:pt x="799" y="0"/>
                </a:lnTo>
                <a:lnTo>
                  <a:pt x="815" y="4"/>
                </a:lnTo>
                <a:lnTo>
                  <a:pt x="826" y="12"/>
                </a:lnTo>
                <a:lnTo>
                  <a:pt x="836" y="25"/>
                </a:lnTo>
                <a:lnTo>
                  <a:pt x="859" y="74"/>
                </a:lnTo>
                <a:lnTo>
                  <a:pt x="887" y="120"/>
                </a:lnTo>
                <a:lnTo>
                  <a:pt x="921" y="162"/>
                </a:lnTo>
                <a:lnTo>
                  <a:pt x="960" y="200"/>
                </a:lnTo>
                <a:lnTo>
                  <a:pt x="1002" y="233"/>
                </a:lnTo>
                <a:lnTo>
                  <a:pt x="1049" y="261"/>
                </a:lnTo>
                <a:lnTo>
                  <a:pt x="1098" y="284"/>
                </a:lnTo>
                <a:lnTo>
                  <a:pt x="1151" y="301"/>
                </a:lnTo>
                <a:lnTo>
                  <a:pt x="1206" y="311"/>
                </a:lnTo>
                <a:lnTo>
                  <a:pt x="1264" y="315"/>
                </a:lnTo>
                <a:lnTo>
                  <a:pt x="1321" y="311"/>
                </a:lnTo>
                <a:lnTo>
                  <a:pt x="1376" y="301"/>
                </a:lnTo>
                <a:lnTo>
                  <a:pt x="1429" y="284"/>
                </a:lnTo>
                <a:lnTo>
                  <a:pt x="1478" y="261"/>
                </a:lnTo>
                <a:lnTo>
                  <a:pt x="1525" y="233"/>
                </a:lnTo>
                <a:lnTo>
                  <a:pt x="1568" y="200"/>
                </a:lnTo>
                <a:lnTo>
                  <a:pt x="1606" y="162"/>
                </a:lnTo>
                <a:lnTo>
                  <a:pt x="1640" y="120"/>
                </a:lnTo>
                <a:lnTo>
                  <a:pt x="1670" y="74"/>
                </a:lnTo>
                <a:lnTo>
                  <a:pt x="1693" y="25"/>
                </a:lnTo>
                <a:lnTo>
                  <a:pt x="1701" y="12"/>
                </a:lnTo>
                <a:lnTo>
                  <a:pt x="1714" y="4"/>
                </a:lnTo>
                <a:lnTo>
                  <a:pt x="1729" y="0"/>
                </a:lnTo>
                <a:lnTo>
                  <a:pt x="2489" y="0"/>
                </a:lnTo>
                <a:lnTo>
                  <a:pt x="2502" y="3"/>
                </a:lnTo>
                <a:lnTo>
                  <a:pt x="2514" y="10"/>
                </a:lnTo>
                <a:lnTo>
                  <a:pt x="2522" y="20"/>
                </a:lnTo>
                <a:lnTo>
                  <a:pt x="2528" y="32"/>
                </a:lnTo>
                <a:lnTo>
                  <a:pt x="2528" y="46"/>
                </a:lnTo>
                <a:lnTo>
                  <a:pt x="2510" y="138"/>
                </a:lnTo>
                <a:lnTo>
                  <a:pt x="2487" y="226"/>
                </a:lnTo>
                <a:lnTo>
                  <a:pt x="2458" y="311"/>
                </a:lnTo>
                <a:lnTo>
                  <a:pt x="2422" y="394"/>
                </a:lnTo>
                <a:lnTo>
                  <a:pt x="2381" y="474"/>
                </a:lnTo>
                <a:lnTo>
                  <a:pt x="2335" y="552"/>
                </a:lnTo>
                <a:lnTo>
                  <a:pt x="2283" y="624"/>
                </a:lnTo>
                <a:lnTo>
                  <a:pt x="2227" y="694"/>
                </a:lnTo>
                <a:lnTo>
                  <a:pt x="2166" y="758"/>
                </a:lnTo>
                <a:lnTo>
                  <a:pt x="2101" y="819"/>
                </a:lnTo>
                <a:lnTo>
                  <a:pt x="2032" y="874"/>
                </a:lnTo>
                <a:lnTo>
                  <a:pt x="1958" y="926"/>
                </a:lnTo>
                <a:lnTo>
                  <a:pt x="1882" y="972"/>
                </a:lnTo>
                <a:lnTo>
                  <a:pt x="1802" y="1013"/>
                </a:lnTo>
                <a:lnTo>
                  <a:pt x="1719" y="1048"/>
                </a:lnTo>
                <a:lnTo>
                  <a:pt x="1632" y="1077"/>
                </a:lnTo>
                <a:lnTo>
                  <a:pt x="1544" y="1101"/>
                </a:lnTo>
                <a:lnTo>
                  <a:pt x="1453" y="1117"/>
                </a:lnTo>
                <a:lnTo>
                  <a:pt x="1359" y="1127"/>
                </a:lnTo>
                <a:lnTo>
                  <a:pt x="1264" y="1131"/>
                </a:lnTo>
                <a:lnTo>
                  <a:pt x="1169" y="1127"/>
                </a:lnTo>
                <a:lnTo>
                  <a:pt x="1076" y="1117"/>
                </a:lnTo>
                <a:lnTo>
                  <a:pt x="985" y="1101"/>
                </a:lnTo>
                <a:lnTo>
                  <a:pt x="896" y="1077"/>
                </a:lnTo>
                <a:lnTo>
                  <a:pt x="810" y="1048"/>
                </a:lnTo>
                <a:lnTo>
                  <a:pt x="727" y="1013"/>
                </a:lnTo>
                <a:lnTo>
                  <a:pt x="646" y="972"/>
                </a:lnTo>
                <a:lnTo>
                  <a:pt x="570" y="926"/>
                </a:lnTo>
                <a:lnTo>
                  <a:pt x="497" y="874"/>
                </a:lnTo>
                <a:lnTo>
                  <a:pt x="428" y="819"/>
                </a:lnTo>
                <a:lnTo>
                  <a:pt x="362" y="758"/>
                </a:lnTo>
                <a:lnTo>
                  <a:pt x="301" y="694"/>
                </a:lnTo>
                <a:lnTo>
                  <a:pt x="245" y="624"/>
                </a:lnTo>
                <a:lnTo>
                  <a:pt x="193" y="552"/>
                </a:lnTo>
                <a:lnTo>
                  <a:pt x="147" y="474"/>
                </a:lnTo>
                <a:lnTo>
                  <a:pt x="106" y="394"/>
                </a:lnTo>
                <a:lnTo>
                  <a:pt x="71" y="311"/>
                </a:lnTo>
                <a:lnTo>
                  <a:pt x="41" y="226"/>
                </a:lnTo>
                <a:lnTo>
                  <a:pt x="17" y="138"/>
                </a:lnTo>
                <a:lnTo>
                  <a:pt x="0" y="46"/>
                </a:lnTo>
                <a:lnTo>
                  <a:pt x="1" y="32"/>
                </a:lnTo>
                <a:lnTo>
                  <a:pt x="5" y="20"/>
                </a:lnTo>
                <a:lnTo>
                  <a:pt x="14" y="10"/>
                </a:lnTo>
                <a:lnTo>
                  <a:pt x="25" y="3"/>
                </a:lnTo>
                <a:lnTo>
                  <a:pt x="40"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6" name="Freeform 205">
            <a:extLst>
              <a:ext uri="{FF2B5EF4-FFF2-40B4-BE49-F238E27FC236}">
                <a16:creationId xmlns:a16="http://schemas.microsoft.com/office/drawing/2014/main" id="{DB789751-8A66-4028-BC1E-254A9D7CAABF}"/>
              </a:ext>
            </a:extLst>
          </p:cNvPr>
          <p:cNvSpPr>
            <a:spLocks/>
          </p:cNvSpPr>
          <p:nvPr/>
        </p:nvSpPr>
        <p:spPr bwMode="auto">
          <a:xfrm>
            <a:off x="4753115" y="3590505"/>
            <a:ext cx="668234" cy="900289"/>
          </a:xfrm>
          <a:custGeom>
            <a:avLst/>
            <a:gdLst>
              <a:gd name="T0" fmla="*/ 569 w 622"/>
              <a:gd name="T1" fmla="*/ 0 h 838"/>
              <a:gd name="T2" fmla="*/ 586 w 622"/>
              <a:gd name="T3" fmla="*/ 0 h 838"/>
              <a:gd name="T4" fmla="*/ 600 w 622"/>
              <a:gd name="T5" fmla="*/ 5 h 838"/>
              <a:gd name="T6" fmla="*/ 610 w 622"/>
              <a:gd name="T7" fmla="*/ 15 h 838"/>
              <a:gd name="T8" fmla="*/ 618 w 622"/>
              <a:gd name="T9" fmla="*/ 28 h 838"/>
              <a:gd name="T10" fmla="*/ 621 w 622"/>
              <a:gd name="T11" fmla="*/ 44 h 838"/>
              <a:gd name="T12" fmla="*/ 622 w 622"/>
              <a:gd name="T13" fmla="*/ 794 h 838"/>
              <a:gd name="T14" fmla="*/ 620 w 622"/>
              <a:gd name="T15" fmla="*/ 806 h 838"/>
              <a:gd name="T16" fmla="*/ 614 w 622"/>
              <a:gd name="T17" fmla="*/ 818 h 838"/>
              <a:gd name="T18" fmla="*/ 605 w 622"/>
              <a:gd name="T19" fmla="*/ 828 h 838"/>
              <a:gd name="T20" fmla="*/ 594 w 622"/>
              <a:gd name="T21" fmla="*/ 835 h 838"/>
              <a:gd name="T22" fmla="*/ 594 w 622"/>
              <a:gd name="T23" fmla="*/ 835 h 838"/>
              <a:gd name="T24" fmla="*/ 581 w 622"/>
              <a:gd name="T25" fmla="*/ 838 h 838"/>
              <a:gd name="T26" fmla="*/ 568 w 622"/>
              <a:gd name="T27" fmla="*/ 838 h 838"/>
              <a:gd name="T28" fmla="*/ 555 w 622"/>
              <a:gd name="T29" fmla="*/ 832 h 838"/>
              <a:gd name="T30" fmla="*/ 544 w 622"/>
              <a:gd name="T31" fmla="*/ 825 h 838"/>
              <a:gd name="T32" fmla="*/ 13 w 622"/>
              <a:gd name="T33" fmla="*/ 296 h 838"/>
              <a:gd name="T34" fmla="*/ 4 w 622"/>
              <a:gd name="T35" fmla="*/ 283 h 838"/>
              <a:gd name="T36" fmla="*/ 0 w 622"/>
              <a:gd name="T37" fmla="*/ 268 h 838"/>
              <a:gd name="T38" fmla="*/ 2 w 622"/>
              <a:gd name="T39" fmla="*/ 253 h 838"/>
              <a:gd name="T40" fmla="*/ 7 w 622"/>
              <a:gd name="T41" fmla="*/ 240 h 838"/>
              <a:gd name="T42" fmla="*/ 19 w 622"/>
              <a:gd name="T43" fmla="*/ 228 h 838"/>
              <a:gd name="T44" fmla="*/ 88 w 622"/>
              <a:gd name="T45" fmla="*/ 180 h 838"/>
              <a:gd name="T46" fmla="*/ 162 w 622"/>
              <a:gd name="T47" fmla="*/ 138 h 838"/>
              <a:gd name="T48" fmla="*/ 238 w 622"/>
              <a:gd name="T49" fmla="*/ 99 h 838"/>
              <a:gd name="T50" fmla="*/ 317 w 622"/>
              <a:gd name="T51" fmla="*/ 66 h 838"/>
              <a:gd name="T52" fmla="*/ 399 w 622"/>
              <a:gd name="T53" fmla="*/ 38 h 838"/>
              <a:gd name="T54" fmla="*/ 482 w 622"/>
              <a:gd name="T55" fmla="*/ 16 h 838"/>
              <a:gd name="T56" fmla="*/ 569 w 622"/>
              <a:gd name="T57"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2" h="838">
                <a:moveTo>
                  <a:pt x="569" y="0"/>
                </a:moveTo>
                <a:lnTo>
                  <a:pt x="586" y="0"/>
                </a:lnTo>
                <a:lnTo>
                  <a:pt x="600" y="5"/>
                </a:lnTo>
                <a:lnTo>
                  <a:pt x="610" y="15"/>
                </a:lnTo>
                <a:lnTo>
                  <a:pt x="618" y="28"/>
                </a:lnTo>
                <a:lnTo>
                  <a:pt x="621" y="44"/>
                </a:lnTo>
                <a:lnTo>
                  <a:pt x="622" y="794"/>
                </a:lnTo>
                <a:lnTo>
                  <a:pt x="620" y="806"/>
                </a:lnTo>
                <a:lnTo>
                  <a:pt x="614" y="818"/>
                </a:lnTo>
                <a:lnTo>
                  <a:pt x="605" y="828"/>
                </a:lnTo>
                <a:lnTo>
                  <a:pt x="594" y="835"/>
                </a:lnTo>
                <a:lnTo>
                  <a:pt x="594" y="835"/>
                </a:lnTo>
                <a:lnTo>
                  <a:pt x="581" y="838"/>
                </a:lnTo>
                <a:lnTo>
                  <a:pt x="568" y="838"/>
                </a:lnTo>
                <a:lnTo>
                  <a:pt x="555" y="832"/>
                </a:lnTo>
                <a:lnTo>
                  <a:pt x="544" y="825"/>
                </a:lnTo>
                <a:lnTo>
                  <a:pt x="13" y="296"/>
                </a:lnTo>
                <a:lnTo>
                  <a:pt x="4" y="283"/>
                </a:lnTo>
                <a:lnTo>
                  <a:pt x="0" y="268"/>
                </a:lnTo>
                <a:lnTo>
                  <a:pt x="2" y="253"/>
                </a:lnTo>
                <a:lnTo>
                  <a:pt x="7" y="240"/>
                </a:lnTo>
                <a:lnTo>
                  <a:pt x="19" y="228"/>
                </a:lnTo>
                <a:lnTo>
                  <a:pt x="88" y="180"/>
                </a:lnTo>
                <a:lnTo>
                  <a:pt x="162" y="138"/>
                </a:lnTo>
                <a:lnTo>
                  <a:pt x="238" y="99"/>
                </a:lnTo>
                <a:lnTo>
                  <a:pt x="317" y="66"/>
                </a:lnTo>
                <a:lnTo>
                  <a:pt x="399" y="38"/>
                </a:lnTo>
                <a:lnTo>
                  <a:pt x="482" y="16"/>
                </a:lnTo>
                <a:lnTo>
                  <a:pt x="569"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7" name="Freeform 206">
            <a:extLst>
              <a:ext uri="{FF2B5EF4-FFF2-40B4-BE49-F238E27FC236}">
                <a16:creationId xmlns:a16="http://schemas.microsoft.com/office/drawing/2014/main" id="{456E98F5-11AC-4138-AAE1-3AF43FAD84CC}"/>
              </a:ext>
            </a:extLst>
          </p:cNvPr>
          <p:cNvSpPr>
            <a:spLocks/>
          </p:cNvSpPr>
          <p:nvPr/>
        </p:nvSpPr>
        <p:spPr bwMode="auto">
          <a:xfrm>
            <a:off x="4224558" y="4120147"/>
            <a:ext cx="901363" cy="666085"/>
          </a:xfrm>
          <a:custGeom>
            <a:avLst/>
            <a:gdLst>
              <a:gd name="T0" fmla="*/ 267 w 839"/>
              <a:gd name="T1" fmla="*/ 0 h 620"/>
              <a:gd name="T2" fmla="*/ 281 w 839"/>
              <a:gd name="T3" fmla="*/ 5 h 620"/>
              <a:gd name="T4" fmla="*/ 294 w 839"/>
              <a:gd name="T5" fmla="*/ 13 h 620"/>
              <a:gd name="T6" fmla="*/ 827 w 839"/>
              <a:gd name="T7" fmla="*/ 544 h 620"/>
              <a:gd name="T8" fmla="*/ 834 w 839"/>
              <a:gd name="T9" fmla="*/ 555 h 620"/>
              <a:gd name="T10" fmla="*/ 838 w 839"/>
              <a:gd name="T11" fmla="*/ 567 h 620"/>
              <a:gd name="T12" fmla="*/ 839 w 839"/>
              <a:gd name="T13" fmla="*/ 580 h 620"/>
              <a:gd name="T14" fmla="*/ 836 w 839"/>
              <a:gd name="T15" fmla="*/ 593 h 620"/>
              <a:gd name="T16" fmla="*/ 836 w 839"/>
              <a:gd name="T17" fmla="*/ 593 h 620"/>
              <a:gd name="T18" fmla="*/ 829 w 839"/>
              <a:gd name="T19" fmla="*/ 604 h 620"/>
              <a:gd name="T20" fmla="*/ 820 w 839"/>
              <a:gd name="T21" fmla="*/ 613 h 620"/>
              <a:gd name="T22" fmla="*/ 808 w 839"/>
              <a:gd name="T23" fmla="*/ 618 h 620"/>
              <a:gd name="T24" fmla="*/ 795 w 839"/>
              <a:gd name="T25" fmla="*/ 620 h 620"/>
              <a:gd name="T26" fmla="*/ 43 w 839"/>
              <a:gd name="T27" fmla="*/ 620 h 620"/>
              <a:gd name="T28" fmla="*/ 28 w 839"/>
              <a:gd name="T29" fmla="*/ 617 h 620"/>
              <a:gd name="T30" fmla="*/ 15 w 839"/>
              <a:gd name="T31" fmla="*/ 610 h 620"/>
              <a:gd name="T32" fmla="*/ 6 w 839"/>
              <a:gd name="T33" fmla="*/ 598 h 620"/>
              <a:gd name="T34" fmla="*/ 0 w 839"/>
              <a:gd name="T35" fmla="*/ 584 h 620"/>
              <a:gd name="T36" fmla="*/ 0 w 839"/>
              <a:gd name="T37" fmla="*/ 569 h 620"/>
              <a:gd name="T38" fmla="*/ 16 w 839"/>
              <a:gd name="T39" fmla="*/ 482 h 620"/>
              <a:gd name="T40" fmla="*/ 39 w 839"/>
              <a:gd name="T41" fmla="*/ 399 h 620"/>
              <a:gd name="T42" fmla="*/ 67 w 839"/>
              <a:gd name="T43" fmla="*/ 317 h 620"/>
              <a:gd name="T44" fmla="*/ 99 w 839"/>
              <a:gd name="T45" fmla="*/ 238 h 620"/>
              <a:gd name="T46" fmla="*/ 137 w 839"/>
              <a:gd name="T47" fmla="*/ 162 h 620"/>
              <a:gd name="T48" fmla="*/ 180 w 839"/>
              <a:gd name="T49" fmla="*/ 89 h 620"/>
              <a:gd name="T50" fmla="*/ 227 w 839"/>
              <a:gd name="T51" fmla="*/ 19 h 620"/>
              <a:gd name="T52" fmla="*/ 239 w 839"/>
              <a:gd name="T53" fmla="*/ 9 h 620"/>
              <a:gd name="T54" fmla="*/ 252 w 839"/>
              <a:gd name="T55" fmla="*/ 1 h 620"/>
              <a:gd name="T56" fmla="*/ 267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267" y="0"/>
                </a:moveTo>
                <a:lnTo>
                  <a:pt x="281" y="5"/>
                </a:lnTo>
                <a:lnTo>
                  <a:pt x="294" y="13"/>
                </a:lnTo>
                <a:lnTo>
                  <a:pt x="827" y="544"/>
                </a:lnTo>
                <a:lnTo>
                  <a:pt x="834" y="555"/>
                </a:lnTo>
                <a:lnTo>
                  <a:pt x="838" y="567"/>
                </a:lnTo>
                <a:lnTo>
                  <a:pt x="839" y="580"/>
                </a:lnTo>
                <a:lnTo>
                  <a:pt x="836" y="593"/>
                </a:lnTo>
                <a:lnTo>
                  <a:pt x="836" y="593"/>
                </a:lnTo>
                <a:lnTo>
                  <a:pt x="829" y="604"/>
                </a:lnTo>
                <a:lnTo>
                  <a:pt x="820" y="613"/>
                </a:lnTo>
                <a:lnTo>
                  <a:pt x="808" y="618"/>
                </a:lnTo>
                <a:lnTo>
                  <a:pt x="795" y="620"/>
                </a:lnTo>
                <a:lnTo>
                  <a:pt x="43" y="620"/>
                </a:lnTo>
                <a:lnTo>
                  <a:pt x="28" y="617"/>
                </a:lnTo>
                <a:lnTo>
                  <a:pt x="15" y="610"/>
                </a:lnTo>
                <a:lnTo>
                  <a:pt x="6" y="598"/>
                </a:lnTo>
                <a:lnTo>
                  <a:pt x="0" y="584"/>
                </a:lnTo>
                <a:lnTo>
                  <a:pt x="0" y="569"/>
                </a:lnTo>
                <a:lnTo>
                  <a:pt x="16" y="482"/>
                </a:lnTo>
                <a:lnTo>
                  <a:pt x="39" y="399"/>
                </a:lnTo>
                <a:lnTo>
                  <a:pt x="67" y="317"/>
                </a:lnTo>
                <a:lnTo>
                  <a:pt x="99" y="238"/>
                </a:lnTo>
                <a:lnTo>
                  <a:pt x="137" y="162"/>
                </a:lnTo>
                <a:lnTo>
                  <a:pt x="180" y="89"/>
                </a:lnTo>
                <a:lnTo>
                  <a:pt x="227" y="19"/>
                </a:lnTo>
                <a:lnTo>
                  <a:pt x="239" y="9"/>
                </a:lnTo>
                <a:lnTo>
                  <a:pt x="252" y="1"/>
                </a:lnTo>
                <a:lnTo>
                  <a:pt x="267"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8" name="Freeform 207">
            <a:extLst>
              <a:ext uri="{FF2B5EF4-FFF2-40B4-BE49-F238E27FC236}">
                <a16:creationId xmlns:a16="http://schemas.microsoft.com/office/drawing/2014/main" id="{0D3FBC48-482F-48C3-8A98-582B3568A0C9}"/>
              </a:ext>
            </a:extLst>
          </p:cNvPr>
          <p:cNvSpPr>
            <a:spLocks/>
          </p:cNvSpPr>
          <p:nvPr/>
        </p:nvSpPr>
        <p:spPr bwMode="auto">
          <a:xfrm>
            <a:off x="6036947" y="4120147"/>
            <a:ext cx="901363" cy="666085"/>
          </a:xfrm>
          <a:custGeom>
            <a:avLst/>
            <a:gdLst>
              <a:gd name="T0" fmla="*/ 571 w 839"/>
              <a:gd name="T1" fmla="*/ 0 h 620"/>
              <a:gd name="T2" fmla="*/ 587 w 839"/>
              <a:gd name="T3" fmla="*/ 1 h 620"/>
              <a:gd name="T4" fmla="*/ 600 w 839"/>
              <a:gd name="T5" fmla="*/ 7 h 620"/>
              <a:gd name="T6" fmla="*/ 611 w 839"/>
              <a:gd name="T7" fmla="*/ 19 h 620"/>
              <a:gd name="T8" fmla="*/ 659 w 839"/>
              <a:gd name="T9" fmla="*/ 88 h 620"/>
              <a:gd name="T10" fmla="*/ 702 w 839"/>
              <a:gd name="T11" fmla="*/ 162 h 620"/>
              <a:gd name="T12" fmla="*/ 739 w 839"/>
              <a:gd name="T13" fmla="*/ 238 h 620"/>
              <a:gd name="T14" fmla="*/ 772 w 839"/>
              <a:gd name="T15" fmla="*/ 317 h 620"/>
              <a:gd name="T16" fmla="*/ 800 w 839"/>
              <a:gd name="T17" fmla="*/ 399 h 620"/>
              <a:gd name="T18" fmla="*/ 822 w 839"/>
              <a:gd name="T19" fmla="*/ 482 h 620"/>
              <a:gd name="T20" fmla="*/ 839 w 839"/>
              <a:gd name="T21" fmla="*/ 569 h 620"/>
              <a:gd name="T22" fmla="*/ 839 w 839"/>
              <a:gd name="T23" fmla="*/ 584 h 620"/>
              <a:gd name="T24" fmla="*/ 833 w 839"/>
              <a:gd name="T25" fmla="*/ 598 h 620"/>
              <a:gd name="T26" fmla="*/ 824 w 839"/>
              <a:gd name="T27" fmla="*/ 610 h 620"/>
              <a:gd name="T28" fmla="*/ 811 w 839"/>
              <a:gd name="T29" fmla="*/ 617 h 620"/>
              <a:gd name="T30" fmla="*/ 795 w 839"/>
              <a:gd name="T31" fmla="*/ 620 h 620"/>
              <a:gd name="T32" fmla="*/ 44 w 839"/>
              <a:gd name="T33" fmla="*/ 620 h 620"/>
              <a:gd name="T34" fmla="*/ 31 w 839"/>
              <a:gd name="T35" fmla="*/ 618 h 620"/>
              <a:gd name="T36" fmla="*/ 19 w 839"/>
              <a:gd name="T37" fmla="*/ 613 h 620"/>
              <a:gd name="T38" fmla="*/ 10 w 839"/>
              <a:gd name="T39" fmla="*/ 604 h 620"/>
              <a:gd name="T40" fmla="*/ 4 w 839"/>
              <a:gd name="T41" fmla="*/ 593 h 620"/>
              <a:gd name="T42" fmla="*/ 3 w 839"/>
              <a:gd name="T43" fmla="*/ 591 h 620"/>
              <a:gd name="T44" fmla="*/ 0 w 839"/>
              <a:gd name="T45" fmla="*/ 580 h 620"/>
              <a:gd name="T46" fmla="*/ 0 w 839"/>
              <a:gd name="T47" fmla="*/ 567 h 620"/>
              <a:gd name="T48" fmla="*/ 5 w 839"/>
              <a:gd name="T49" fmla="*/ 554 h 620"/>
              <a:gd name="T50" fmla="*/ 12 w 839"/>
              <a:gd name="T51" fmla="*/ 543 h 620"/>
              <a:gd name="T52" fmla="*/ 545 w 839"/>
              <a:gd name="T53" fmla="*/ 13 h 620"/>
              <a:gd name="T54" fmla="*/ 557 w 839"/>
              <a:gd name="T55" fmla="*/ 4 h 620"/>
              <a:gd name="T56" fmla="*/ 571 w 839"/>
              <a:gd name="T57" fmla="*/ 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39" h="620">
                <a:moveTo>
                  <a:pt x="571" y="0"/>
                </a:moveTo>
                <a:lnTo>
                  <a:pt x="587" y="1"/>
                </a:lnTo>
                <a:lnTo>
                  <a:pt x="600" y="7"/>
                </a:lnTo>
                <a:lnTo>
                  <a:pt x="611" y="19"/>
                </a:lnTo>
                <a:lnTo>
                  <a:pt x="659" y="88"/>
                </a:lnTo>
                <a:lnTo>
                  <a:pt x="702" y="162"/>
                </a:lnTo>
                <a:lnTo>
                  <a:pt x="739" y="238"/>
                </a:lnTo>
                <a:lnTo>
                  <a:pt x="772" y="317"/>
                </a:lnTo>
                <a:lnTo>
                  <a:pt x="800" y="399"/>
                </a:lnTo>
                <a:lnTo>
                  <a:pt x="822" y="482"/>
                </a:lnTo>
                <a:lnTo>
                  <a:pt x="839" y="569"/>
                </a:lnTo>
                <a:lnTo>
                  <a:pt x="839" y="584"/>
                </a:lnTo>
                <a:lnTo>
                  <a:pt x="833" y="598"/>
                </a:lnTo>
                <a:lnTo>
                  <a:pt x="824" y="610"/>
                </a:lnTo>
                <a:lnTo>
                  <a:pt x="811" y="617"/>
                </a:lnTo>
                <a:lnTo>
                  <a:pt x="795" y="620"/>
                </a:lnTo>
                <a:lnTo>
                  <a:pt x="44" y="620"/>
                </a:lnTo>
                <a:lnTo>
                  <a:pt x="31" y="618"/>
                </a:lnTo>
                <a:lnTo>
                  <a:pt x="19" y="613"/>
                </a:lnTo>
                <a:lnTo>
                  <a:pt x="10" y="604"/>
                </a:lnTo>
                <a:lnTo>
                  <a:pt x="4" y="593"/>
                </a:lnTo>
                <a:lnTo>
                  <a:pt x="3" y="591"/>
                </a:lnTo>
                <a:lnTo>
                  <a:pt x="0" y="580"/>
                </a:lnTo>
                <a:lnTo>
                  <a:pt x="0" y="567"/>
                </a:lnTo>
                <a:lnTo>
                  <a:pt x="5" y="554"/>
                </a:lnTo>
                <a:lnTo>
                  <a:pt x="12" y="543"/>
                </a:lnTo>
                <a:lnTo>
                  <a:pt x="545" y="13"/>
                </a:lnTo>
                <a:lnTo>
                  <a:pt x="557" y="4"/>
                </a:lnTo>
                <a:lnTo>
                  <a:pt x="57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09" name="Freeform 208">
            <a:extLst>
              <a:ext uri="{FF2B5EF4-FFF2-40B4-BE49-F238E27FC236}">
                <a16:creationId xmlns:a16="http://schemas.microsoft.com/office/drawing/2014/main" id="{C8177CB9-C35E-4EE3-97DF-DF3A9C6D4B57}"/>
              </a:ext>
            </a:extLst>
          </p:cNvPr>
          <p:cNvSpPr>
            <a:spLocks/>
          </p:cNvSpPr>
          <p:nvPr/>
        </p:nvSpPr>
        <p:spPr bwMode="auto">
          <a:xfrm>
            <a:off x="5741499" y="3588354"/>
            <a:ext cx="667160" cy="902437"/>
          </a:xfrm>
          <a:custGeom>
            <a:avLst/>
            <a:gdLst>
              <a:gd name="T0" fmla="*/ 51 w 621"/>
              <a:gd name="T1" fmla="*/ 0 h 840"/>
              <a:gd name="T2" fmla="*/ 138 w 621"/>
              <a:gd name="T3" fmla="*/ 18 h 840"/>
              <a:gd name="T4" fmla="*/ 223 w 621"/>
              <a:gd name="T5" fmla="*/ 40 h 840"/>
              <a:gd name="T6" fmla="*/ 304 w 621"/>
              <a:gd name="T7" fmla="*/ 67 h 840"/>
              <a:gd name="T8" fmla="*/ 383 w 621"/>
              <a:gd name="T9" fmla="*/ 101 h 840"/>
              <a:gd name="T10" fmla="*/ 459 w 621"/>
              <a:gd name="T11" fmla="*/ 139 h 840"/>
              <a:gd name="T12" fmla="*/ 532 w 621"/>
              <a:gd name="T13" fmla="*/ 182 h 840"/>
              <a:gd name="T14" fmla="*/ 603 w 621"/>
              <a:gd name="T15" fmla="*/ 229 h 840"/>
              <a:gd name="T16" fmla="*/ 614 w 621"/>
              <a:gd name="T17" fmla="*/ 241 h 840"/>
              <a:gd name="T18" fmla="*/ 620 w 621"/>
              <a:gd name="T19" fmla="*/ 255 h 840"/>
              <a:gd name="T20" fmla="*/ 621 w 621"/>
              <a:gd name="T21" fmla="*/ 270 h 840"/>
              <a:gd name="T22" fmla="*/ 617 w 621"/>
              <a:gd name="T23" fmla="*/ 285 h 840"/>
              <a:gd name="T24" fmla="*/ 608 w 621"/>
              <a:gd name="T25" fmla="*/ 298 h 840"/>
              <a:gd name="T26" fmla="*/ 77 w 621"/>
              <a:gd name="T27" fmla="*/ 827 h 840"/>
              <a:gd name="T28" fmla="*/ 67 w 621"/>
              <a:gd name="T29" fmla="*/ 834 h 840"/>
              <a:gd name="T30" fmla="*/ 55 w 621"/>
              <a:gd name="T31" fmla="*/ 840 h 840"/>
              <a:gd name="T32" fmla="*/ 41 w 621"/>
              <a:gd name="T33" fmla="*/ 840 h 840"/>
              <a:gd name="T34" fmla="*/ 28 w 621"/>
              <a:gd name="T35" fmla="*/ 837 h 840"/>
              <a:gd name="T36" fmla="*/ 28 w 621"/>
              <a:gd name="T37" fmla="*/ 837 h 840"/>
              <a:gd name="T38" fmla="*/ 16 w 621"/>
              <a:gd name="T39" fmla="*/ 830 h 840"/>
              <a:gd name="T40" fmla="*/ 8 w 621"/>
              <a:gd name="T41" fmla="*/ 820 h 840"/>
              <a:gd name="T42" fmla="*/ 2 w 621"/>
              <a:gd name="T43" fmla="*/ 808 h 840"/>
              <a:gd name="T44" fmla="*/ 0 w 621"/>
              <a:gd name="T45" fmla="*/ 796 h 840"/>
              <a:gd name="T46" fmla="*/ 0 w 621"/>
              <a:gd name="T47" fmla="*/ 46 h 840"/>
              <a:gd name="T48" fmla="*/ 2 w 621"/>
              <a:gd name="T49" fmla="*/ 30 h 840"/>
              <a:gd name="T50" fmla="*/ 10 w 621"/>
              <a:gd name="T51" fmla="*/ 17 h 840"/>
              <a:gd name="T52" fmla="*/ 21 w 621"/>
              <a:gd name="T53" fmla="*/ 7 h 840"/>
              <a:gd name="T54" fmla="*/ 36 w 621"/>
              <a:gd name="T55" fmla="*/ 2 h 840"/>
              <a:gd name="T56" fmla="*/ 51 w 621"/>
              <a:gd name="T57"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1" h="840">
                <a:moveTo>
                  <a:pt x="51" y="0"/>
                </a:moveTo>
                <a:lnTo>
                  <a:pt x="138" y="18"/>
                </a:lnTo>
                <a:lnTo>
                  <a:pt x="223" y="40"/>
                </a:lnTo>
                <a:lnTo>
                  <a:pt x="304" y="67"/>
                </a:lnTo>
                <a:lnTo>
                  <a:pt x="383" y="101"/>
                </a:lnTo>
                <a:lnTo>
                  <a:pt x="459" y="139"/>
                </a:lnTo>
                <a:lnTo>
                  <a:pt x="532" y="182"/>
                </a:lnTo>
                <a:lnTo>
                  <a:pt x="603" y="229"/>
                </a:lnTo>
                <a:lnTo>
                  <a:pt x="614" y="241"/>
                </a:lnTo>
                <a:lnTo>
                  <a:pt x="620" y="255"/>
                </a:lnTo>
                <a:lnTo>
                  <a:pt x="621" y="270"/>
                </a:lnTo>
                <a:lnTo>
                  <a:pt x="617" y="285"/>
                </a:lnTo>
                <a:lnTo>
                  <a:pt x="608" y="298"/>
                </a:lnTo>
                <a:lnTo>
                  <a:pt x="77" y="827"/>
                </a:lnTo>
                <a:lnTo>
                  <a:pt x="67" y="834"/>
                </a:lnTo>
                <a:lnTo>
                  <a:pt x="55" y="840"/>
                </a:lnTo>
                <a:lnTo>
                  <a:pt x="41" y="840"/>
                </a:lnTo>
                <a:lnTo>
                  <a:pt x="28" y="837"/>
                </a:lnTo>
                <a:lnTo>
                  <a:pt x="28" y="837"/>
                </a:lnTo>
                <a:lnTo>
                  <a:pt x="16" y="830"/>
                </a:lnTo>
                <a:lnTo>
                  <a:pt x="8" y="820"/>
                </a:lnTo>
                <a:lnTo>
                  <a:pt x="2" y="808"/>
                </a:lnTo>
                <a:lnTo>
                  <a:pt x="0" y="796"/>
                </a:lnTo>
                <a:lnTo>
                  <a:pt x="0" y="46"/>
                </a:lnTo>
                <a:lnTo>
                  <a:pt x="2" y="30"/>
                </a:lnTo>
                <a:lnTo>
                  <a:pt x="10" y="17"/>
                </a:lnTo>
                <a:lnTo>
                  <a:pt x="21" y="7"/>
                </a:lnTo>
                <a:lnTo>
                  <a:pt x="36" y="2"/>
                </a:lnTo>
                <a:lnTo>
                  <a:pt x="51" y="0"/>
                </a:lnTo>
                <a:close/>
              </a:path>
            </a:pathLst>
          </a:custGeom>
          <a:solidFill>
            <a:schemeClr val="accent6">
              <a:lumMod val="40000"/>
              <a:lumOff val="60000"/>
            </a:schemeClr>
          </a:solidFill>
          <a:ln w="28575">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12" name="Oval 211">
            <a:extLst>
              <a:ext uri="{FF2B5EF4-FFF2-40B4-BE49-F238E27FC236}">
                <a16:creationId xmlns:a16="http://schemas.microsoft.com/office/drawing/2014/main" id="{F517630C-AC23-465C-800A-9BDEEC9DE1D1}"/>
              </a:ext>
            </a:extLst>
          </p:cNvPr>
          <p:cNvSpPr/>
          <p:nvPr/>
        </p:nvSpPr>
        <p:spPr>
          <a:xfrm>
            <a:off x="7173889" y="4539367"/>
            <a:ext cx="810675" cy="810675"/>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3" name="Oval 212">
            <a:extLst>
              <a:ext uri="{FF2B5EF4-FFF2-40B4-BE49-F238E27FC236}">
                <a16:creationId xmlns:a16="http://schemas.microsoft.com/office/drawing/2014/main" id="{95BE6D30-9126-4579-91CD-2F7364EB8966}"/>
              </a:ext>
            </a:extLst>
          </p:cNvPr>
          <p:cNvSpPr/>
          <p:nvPr/>
        </p:nvSpPr>
        <p:spPr>
          <a:xfrm>
            <a:off x="3160717" y="4522765"/>
            <a:ext cx="810675" cy="810675"/>
          </a:xfrm>
          <a:prstGeom prst="ellipse">
            <a:avLst/>
          </a:prstGeom>
          <a:solidFill>
            <a:schemeClr val="bg1"/>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4" name="Oval 213">
            <a:extLst>
              <a:ext uri="{FF2B5EF4-FFF2-40B4-BE49-F238E27FC236}">
                <a16:creationId xmlns:a16="http://schemas.microsoft.com/office/drawing/2014/main" id="{EDD2889F-3341-4478-AD97-EAF332DCBD0A}"/>
              </a:ext>
            </a:extLst>
          </p:cNvPr>
          <p:cNvSpPr/>
          <p:nvPr/>
        </p:nvSpPr>
        <p:spPr>
          <a:xfrm>
            <a:off x="5087232" y="2452465"/>
            <a:ext cx="902036" cy="841112"/>
          </a:xfrm>
          <a:prstGeom prst="ellipse">
            <a:avLst/>
          </a:prstGeom>
          <a:solidFill>
            <a:sysClr val="window" lastClr="FFFFFF"/>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15" name="Oval 214">
            <a:extLst>
              <a:ext uri="{FF2B5EF4-FFF2-40B4-BE49-F238E27FC236}">
                <a16:creationId xmlns:a16="http://schemas.microsoft.com/office/drawing/2014/main" id="{B1F3C9BA-F492-488A-84E7-5F3CB6C0D2BC}"/>
              </a:ext>
            </a:extLst>
          </p:cNvPr>
          <p:cNvSpPr/>
          <p:nvPr/>
        </p:nvSpPr>
        <p:spPr>
          <a:xfrm>
            <a:off x="5396857" y="4755162"/>
            <a:ext cx="378409" cy="378409"/>
          </a:xfrm>
          <a:prstGeom prst="ellipse">
            <a:avLst/>
          </a:prstGeom>
          <a:solidFill>
            <a:srgbClr val="8BB74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grpSp>
        <p:nvGrpSpPr>
          <p:cNvPr id="216" name="Group 215">
            <a:extLst>
              <a:ext uri="{FF2B5EF4-FFF2-40B4-BE49-F238E27FC236}">
                <a16:creationId xmlns:a16="http://schemas.microsoft.com/office/drawing/2014/main" id="{3D5A9614-B837-41A1-8669-41A99EC566D0}"/>
              </a:ext>
            </a:extLst>
          </p:cNvPr>
          <p:cNvGrpSpPr/>
          <p:nvPr/>
        </p:nvGrpSpPr>
        <p:grpSpPr>
          <a:xfrm>
            <a:off x="5401109" y="4865173"/>
            <a:ext cx="642281" cy="1579127"/>
            <a:chOff x="261938" y="1273175"/>
            <a:chExt cx="1979614" cy="4867128"/>
          </a:xfrm>
        </p:grpSpPr>
        <p:sp>
          <p:nvSpPr>
            <p:cNvPr id="263" name="Freeform 262">
              <a:extLst>
                <a:ext uri="{FF2B5EF4-FFF2-40B4-BE49-F238E27FC236}">
                  <a16:creationId xmlns:a16="http://schemas.microsoft.com/office/drawing/2014/main" id="{15734006-9A40-4DCC-8880-1E4F802B71E3}"/>
                </a:ext>
              </a:extLst>
            </p:cNvPr>
            <p:cNvSpPr>
              <a:spLocks/>
            </p:cNvSpPr>
            <p:nvPr/>
          </p:nvSpPr>
          <p:spPr bwMode="auto">
            <a:xfrm>
              <a:off x="777876" y="4179888"/>
              <a:ext cx="1165225" cy="1501775"/>
            </a:xfrm>
            <a:custGeom>
              <a:avLst/>
              <a:gdLst>
                <a:gd name="T0" fmla="*/ 22 w 734"/>
                <a:gd name="T1" fmla="*/ 0 h 946"/>
                <a:gd name="T2" fmla="*/ 734 w 734"/>
                <a:gd name="T3" fmla="*/ 176 h 946"/>
                <a:gd name="T4" fmla="*/ 697 w 734"/>
                <a:gd name="T5" fmla="*/ 946 h 946"/>
                <a:gd name="T6" fmla="*/ 0 w 734"/>
                <a:gd name="T7" fmla="*/ 636 h 946"/>
                <a:gd name="T8" fmla="*/ 22 w 734"/>
                <a:gd name="T9" fmla="*/ 0 h 946"/>
              </a:gdLst>
              <a:ahLst/>
              <a:cxnLst>
                <a:cxn ang="0">
                  <a:pos x="T0" y="T1"/>
                </a:cxn>
                <a:cxn ang="0">
                  <a:pos x="T2" y="T3"/>
                </a:cxn>
                <a:cxn ang="0">
                  <a:pos x="T4" y="T5"/>
                </a:cxn>
                <a:cxn ang="0">
                  <a:pos x="T6" y="T7"/>
                </a:cxn>
                <a:cxn ang="0">
                  <a:pos x="T8" y="T9"/>
                </a:cxn>
              </a:cxnLst>
              <a:rect l="0" t="0" r="r" b="b"/>
              <a:pathLst>
                <a:path w="734" h="946">
                  <a:moveTo>
                    <a:pt x="22" y="0"/>
                  </a:moveTo>
                  <a:lnTo>
                    <a:pt x="734" y="176"/>
                  </a:lnTo>
                  <a:lnTo>
                    <a:pt x="697" y="946"/>
                  </a:lnTo>
                  <a:lnTo>
                    <a:pt x="0" y="636"/>
                  </a:lnTo>
                  <a:lnTo>
                    <a:pt x="22"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4" name="Freeform 263">
              <a:extLst>
                <a:ext uri="{FF2B5EF4-FFF2-40B4-BE49-F238E27FC236}">
                  <a16:creationId xmlns:a16="http://schemas.microsoft.com/office/drawing/2014/main" id="{38479DA4-7652-4410-83EC-0225281A352F}"/>
                </a:ext>
              </a:extLst>
            </p:cNvPr>
            <p:cNvSpPr>
              <a:spLocks/>
            </p:cNvSpPr>
            <p:nvPr/>
          </p:nvSpPr>
          <p:spPr bwMode="auto">
            <a:xfrm>
              <a:off x="261938" y="2862263"/>
              <a:ext cx="663575" cy="1520825"/>
            </a:xfrm>
            <a:custGeom>
              <a:avLst/>
              <a:gdLst>
                <a:gd name="T0" fmla="*/ 74 w 418"/>
                <a:gd name="T1" fmla="*/ 0 h 958"/>
                <a:gd name="T2" fmla="*/ 94 w 418"/>
                <a:gd name="T3" fmla="*/ 0 h 958"/>
                <a:gd name="T4" fmla="*/ 115 w 418"/>
                <a:gd name="T5" fmla="*/ 3 h 958"/>
                <a:gd name="T6" fmla="*/ 137 w 418"/>
                <a:gd name="T7" fmla="*/ 7 h 958"/>
                <a:gd name="T8" fmla="*/ 158 w 418"/>
                <a:gd name="T9" fmla="*/ 14 h 958"/>
                <a:gd name="T10" fmla="*/ 179 w 418"/>
                <a:gd name="T11" fmla="*/ 24 h 958"/>
                <a:gd name="T12" fmla="*/ 199 w 418"/>
                <a:gd name="T13" fmla="*/ 38 h 958"/>
                <a:gd name="T14" fmla="*/ 220 w 418"/>
                <a:gd name="T15" fmla="*/ 55 h 958"/>
                <a:gd name="T16" fmla="*/ 239 w 418"/>
                <a:gd name="T17" fmla="*/ 76 h 958"/>
                <a:gd name="T18" fmla="*/ 257 w 418"/>
                <a:gd name="T19" fmla="*/ 103 h 958"/>
                <a:gd name="T20" fmla="*/ 273 w 418"/>
                <a:gd name="T21" fmla="*/ 134 h 958"/>
                <a:gd name="T22" fmla="*/ 288 w 418"/>
                <a:gd name="T23" fmla="*/ 170 h 958"/>
                <a:gd name="T24" fmla="*/ 301 w 418"/>
                <a:gd name="T25" fmla="*/ 212 h 958"/>
                <a:gd name="T26" fmla="*/ 410 w 418"/>
                <a:gd name="T27" fmla="*/ 631 h 958"/>
                <a:gd name="T28" fmla="*/ 413 w 418"/>
                <a:gd name="T29" fmla="*/ 649 h 958"/>
                <a:gd name="T30" fmla="*/ 415 w 418"/>
                <a:gd name="T31" fmla="*/ 670 h 958"/>
                <a:gd name="T32" fmla="*/ 417 w 418"/>
                <a:gd name="T33" fmla="*/ 694 h 958"/>
                <a:gd name="T34" fmla="*/ 418 w 418"/>
                <a:gd name="T35" fmla="*/ 721 h 958"/>
                <a:gd name="T36" fmla="*/ 418 w 418"/>
                <a:gd name="T37" fmla="*/ 749 h 958"/>
                <a:gd name="T38" fmla="*/ 417 w 418"/>
                <a:gd name="T39" fmla="*/ 777 h 958"/>
                <a:gd name="T40" fmla="*/ 415 w 418"/>
                <a:gd name="T41" fmla="*/ 806 h 958"/>
                <a:gd name="T42" fmla="*/ 412 w 418"/>
                <a:gd name="T43" fmla="*/ 834 h 958"/>
                <a:gd name="T44" fmla="*/ 406 w 418"/>
                <a:gd name="T45" fmla="*/ 861 h 958"/>
                <a:gd name="T46" fmla="*/ 401 w 418"/>
                <a:gd name="T47" fmla="*/ 886 h 958"/>
                <a:gd name="T48" fmla="*/ 394 w 418"/>
                <a:gd name="T49" fmla="*/ 909 h 958"/>
                <a:gd name="T50" fmla="*/ 384 w 418"/>
                <a:gd name="T51" fmla="*/ 928 h 958"/>
                <a:gd name="T52" fmla="*/ 373 w 418"/>
                <a:gd name="T53" fmla="*/ 943 h 958"/>
                <a:gd name="T54" fmla="*/ 361 w 418"/>
                <a:gd name="T55" fmla="*/ 952 h 958"/>
                <a:gd name="T56" fmla="*/ 346 w 418"/>
                <a:gd name="T57" fmla="*/ 958 h 958"/>
                <a:gd name="T58" fmla="*/ 331 w 418"/>
                <a:gd name="T59" fmla="*/ 956 h 958"/>
                <a:gd name="T60" fmla="*/ 315 w 418"/>
                <a:gd name="T61" fmla="*/ 948 h 958"/>
                <a:gd name="T62" fmla="*/ 297 w 418"/>
                <a:gd name="T63" fmla="*/ 935 h 958"/>
                <a:gd name="T64" fmla="*/ 279 w 418"/>
                <a:gd name="T65" fmla="*/ 918 h 958"/>
                <a:gd name="T66" fmla="*/ 261 w 418"/>
                <a:gd name="T67" fmla="*/ 897 h 958"/>
                <a:gd name="T68" fmla="*/ 243 w 418"/>
                <a:gd name="T69" fmla="*/ 872 h 958"/>
                <a:gd name="T70" fmla="*/ 225 w 418"/>
                <a:gd name="T71" fmla="*/ 846 h 958"/>
                <a:gd name="T72" fmla="*/ 208 w 418"/>
                <a:gd name="T73" fmla="*/ 817 h 958"/>
                <a:gd name="T74" fmla="*/ 192 w 418"/>
                <a:gd name="T75" fmla="*/ 787 h 958"/>
                <a:gd name="T76" fmla="*/ 176 w 418"/>
                <a:gd name="T77" fmla="*/ 757 h 958"/>
                <a:gd name="T78" fmla="*/ 162 w 418"/>
                <a:gd name="T79" fmla="*/ 727 h 958"/>
                <a:gd name="T80" fmla="*/ 149 w 418"/>
                <a:gd name="T81" fmla="*/ 699 h 958"/>
                <a:gd name="T82" fmla="*/ 138 w 418"/>
                <a:gd name="T83" fmla="*/ 673 h 958"/>
                <a:gd name="T84" fmla="*/ 129 w 418"/>
                <a:gd name="T85" fmla="*/ 648 h 958"/>
                <a:gd name="T86" fmla="*/ 123 w 418"/>
                <a:gd name="T87" fmla="*/ 628 h 958"/>
                <a:gd name="T88" fmla="*/ 118 w 418"/>
                <a:gd name="T89" fmla="*/ 611 h 958"/>
                <a:gd name="T90" fmla="*/ 0 w 418"/>
                <a:gd name="T91" fmla="*/ 10 h 958"/>
                <a:gd name="T92" fmla="*/ 16 w 418"/>
                <a:gd name="T93" fmla="*/ 7 h 958"/>
                <a:gd name="T94" fmla="*/ 34 w 418"/>
                <a:gd name="T95" fmla="*/ 4 h 958"/>
                <a:gd name="T96" fmla="*/ 53 w 418"/>
                <a:gd name="T97" fmla="*/ 1 h 958"/>
                <a:gd name="T98" fmla="*/ 74 w 418"/>
                <a:gd name="T99" fmla="*/ 0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18" h="958">
                  <a:moveTo>
                    <a:pt x="74" y="0"/>
                  </a:moveTo>
                  <a:lnTo>
                    <a:pt x="94" y="0"/>
                  </a:lnTo>
                  <a:lnTo>
                    <a:pt x="115" y="3"/>
                  </a:lnTo>
                  <a:lnTo>
                    <a:pt x="137" y="7"/>
                  </a:lnTo>
                  <a:lnTo>
                    <a:pt x="158" y="14"/>
                  </a:lnTo>
                  <a:lnTo>
                    <a:pt x="179" y="24"/>
                  </a:lnTo>
                  <a:lnTo>
                    <a:pt x="199" y="38"/>
                  </a:lnTo>
                  <a:lnTo>
                    <a:pt x="220" y="55"/>
                  </a:lnTo>
                  <a:lnTo>
                    <a:pt x="239" y="76"/>
                  </a:lnTo>
                  <a:lnTo>
                    <a:pt x="257" y="103"/>
                  </a:lnTo>
                  <a:lnTo>
                    <a:pt x="273" y="134"/>
                  </a:lnTo>
                  <a:lnTo>
                    <a:pt x="288" y="170"/>
                  </a:lnTo>
                  <a:lnTo>
                    <a:pt x="301" y="212"/>
                  </a:lnTo>
                  <a:lnTo>
                    <a:pt x="410" y="631"/>
                  </a:lnTo>
                  <a:lnTo>
                    <a:pt x="413" y="649"/>
                  </a:lnTo>
                  <a:lnTo>
                    <a:pt x="415" y="670"/>
                  </a:lnTo>
                  <a:lnTo>
                    <a:pt x="417" y="694"/>
                  </a:lnTo>
                  <a:lnTo>
                    <a:pt x="418" y="721"/>
                  </a:lnTo>
                  <a:lnTo>
                    <a:pt x="418" y="749"/>
                  </a:lnTo>
                  <a:lnTo>
                    <a:pt x="417" y="777"/>
                  </a:lnTo>
                  <a:lnTo>
                    <a:pt x="415" y="806"/>
                  </a:lnTo>
                  <a:lnTo>
                    <a:pt x="412" y="834"/>
                  </a:lnTo>
                  <a:lnTo>
                    <a:pt x="406" y="861"/>
                  </a:lnTo>
                  <a:lnTo>
                    <a:pt x="401" y="886"/>
                  </a:lnTo>
                  <a:lnTo>
                    <a:pt x="394" y="909"/>
                  </a:lnTo>
                  <a:lnTo>
                    <a:pt x="384" y="928"/>
                  </a:lnTo>
                  <a:lnTo>
                    <a:pt x="373" y="943"/>
                  </a:lnTo>
                  <a:lnTo>
                    <a:pt x="361" y="952"/>
                  </a:lnTo>
                  <a:lnTo>
                    <a:pt x="346" y="958"/>
                  </a:lnTo>
                  <a:lnTo>
                    <a:pt x="331" y="956"/>
                  </a:lnTo>
                  <a:lnTo>
                    <a:pt x="315" y="948"/>
                  </a:lnTo>
                  <a:lnTo>
                    <a:pt x="297" y="935"/>
                  </a:lnTo>
                  <a:lnTo>
                    <a:pt x="279" y="918"/>
                  </a:lnTo>
                  <a:lnTo>
                    <a:pt x="261" y="897"/>
                  </a:lnTo>
                  <a:lnTo>
                    <a:pt x="243" y="872"/>
                  </a:lnTo>
                  <a:lnTo>
                    <a:pt x="225" y="846"/>
                  </a:lnTo>
                  <a:lnTo>
                    <a:pt x="208" y="817"/>
                  </a:lnTo>
                  <a:lnTo>
                    <a:pt x="192" y="787"/>
                  </a:lnTo>
                  <a:lnTo>
                    <a:pt x="176" y="757"/>
                  </a:lnTo>
                  <a:lnTo>
                    <a:pt x="162" y="727"/>
                  </a:lnTo>
                  <a:lnTo>
                    <a:pt x="149" y="699"/>
                  </a:lnTo>
                  <a:lnTo>
                    <a:pt x="138" y="673"/>
                  </a:lnTo>
                  <a:lnTo>
                    <a:pt x="129" y="648"/>
                  </a:lnTo>
                  <a:lnTo>
                    <a:pt x="123" y="628"/>
                  </a:lnTo>
                  <a:lnTo>
                    <a:pt x="118" y="611"/>
                  </a:lnTo>
                  <a:lnTo>
                    <a:pt x="0" y="10"/>
                  </a:lnTo>
                  <a:lnTo>
                    <a:pt x="16" y="7"/>
                  </a:lnTo>
                  <a:lnTo>
                    <a:pt x="34" y="4"/>
                  </a:lnTo>
                  <a:lnTo>
                    <a:pt x="53" y="1"/>
                  </a:lnTo>
                  <a:lnTo>
                    <a:pt x="74"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5" name="Freeform 264">
              <a:extLst>
                <a:ext uri="{FF2B5EF4-FFF2-40B4-BE49-F238E27FC236}">
                  <a16:creationId xmlns:a16="http://schemas.microsoft.com/office/drawing/2014/main" id="{06D7283B-284F-408C-B491-3324320CBCE0}"/>
                </a:ext>
              </a:extLst>
            </p:cNvPr>
            <p:cNvSpPr>
              <a:spLocks/>
            </p:cNvSpPr>
            <p:nvPr/>
          </p:nvSpPr>
          <p:spPr bwMode="auto">
            <a:xfrm>
              <a:off x="614364" y="1273175"/>
              <a:ext cx="1627188" cy="3640139"/>
            </a:xfrm>
            <a:custGeom>
              <a:avLst/>
              <a:gdLst>
                <a:gd name="T0" fmla="*/ 142 w 1025"/>
                <a:gd name="T1" fmla="*/ 0 h 2293"/>
                <a:gd name="T2" fmla="*/ 183 w 1025"/>
                <a:gd name="T3" fmla="*/ 10 h 2293"/>
                <a:gd name="T4" fmla="*/ 222 w 1025"/>
                <a:gd name="T5" fmla="*/ 30 h 2293"/>
                <a:gd name="T6" fmla="*/ 254 w 1025"/>
                <a:gd name="T7" fmla="*/ 60 h 2293"/>
                <a:gd name="T8" fmla="*/ 275 w 1025"/>
                <a:gd name="T9" fmla="*/ 100 h 2293"/>
                <a:gd name="T10" fmla="*/ 283 w 1025"/>
                <a:gd name="T11" fmla="*/ 148 h 2293"/>
                <a:gd name="T12" fmla="*/ 293 w 1025"/>
                <a:gd name="T13" fmla="*/ 837 h 2293"/>
                <a:gd name="T14" fmla="*/ 333 w 1025"/>
                <a:gd name="T15" fmla="*/ 814 h 2293"/>
                <a:gd name="T16" fmla="*/ 379 w 1025"/>
                <a:gd name="T17" fmla="*/ 806 h 2293"/>
                <a:gd name="T18" fmla="*/ 424 w 1025"/>
                <a:gd name="T19" fmla="*/ 815 h 2293"/>
                <a:gd name="T20" fmla="*/ 468 w 1025"/>
                <a:gd name="T21" fmla="*/ 836 h 2293"/>
                <a:gd name="T22" fmla="*/ 503 w 1025"/>
                <a:gd name="T23" fmla="*/ 870 h 2293"/>
                <a:gd name="T24" fmla="*/ 526 w 1025"/>
                <a:gd name="T25" fmla="*/ 916 h 2293"/>
                <a:gd name="T26" fmla="*/ 545 w 1025"/>
                <a:gd name="T27" fmla="*/ 920 h 2293"/>
                <a:gd name="T28" fmla="*/ 580 w 1025"/>
                <a:gd name="T29" fmla="*/ 891 h 2293"/>
                <a:gd name="T30" fmla="*/ 622 w 1025"/>
                <a:gd name="T31" fmla="*/ 878 h 2293"/>
                <a:gd name="T32" fmla="*/ 668 w 1025"/>
                <a:gd name="T33" fmla="*/ 880 h 2293"/>
                <a:gd name="T34" fmla="*/ 711 w 1025"/>
                <a:gd name="T35" fmla="*/ 896 h 2293"/>
                <a:gd name="T36" fmla="*/ 750 w 1025"/>
                <a:gd name="T37" fmla="*/ 923 h 2293"/>
                <a:gd name="T38" fmla="*/ 779 w 1025"/>
                <a:gd name="T39" fmla="*/ 962 h 2293"/>
                <a:gd name="T40" fmla="*/ 804 w 1025"/>
                <a:gd name="T41" fmla="*/ 967 h 2293"/>
                <a:gd name="T42" fmla="*/ 843 w 1025"/>
                <a:gd name="T43" fmla="*/ 946 h 2293"/>
                <a:gd name="T44" fmla="*/ 887 w 1025"/>
                <a:gd name="T45" fmla="*/ 942 h 2293"/>
                <a:gd name="T46" fmla="*/ 932 w 1025"/>
                <a:gd name="T47" fmla="*/ 951 h 2293"/>
                <a:gd name="T48" fmla="*/ 973 w 1025"/>
                <a:gd name="T49" fmla="*/ 976 h 2293"/>
                <a:gd name="T50" fmla="*/ 1005 w 1025"/>
                <a:gd name="T51" fmla="*/ 1012 h 2293"/>
                <a:gd name="T52" fmla="*/ 1022 w 1025"/>
                <a:gd name="T53" fmla="*/ 1060 h 2293"/>
                <a:gd name="T54" fmla="*/ 1023 w 1025"/>
                <a:gd name="T55" fmla="*/ 1688 h 2293"/>
                <a:gd name="T56" fmla="*/ 1014 w 1025"/>
                <a:gd name="T57" fmla="*/ 1784 h 2293"/>
                <a:gd name="T58" fmla="*/ 991 w 1025"/>
                <a:gd name="T59" fmla="*/ 1883 h 2293"/>
                <a:gd name="T60" fmla="*/ 958 w 1025"/>
                <a:gd name="T61" fmla="*/ 1978 h 2293"/>
                <a:gd name="T62" fmla="*/ 919 w 1025"/>
                <a:gd name="T63" fmla="*/ 2063 h 2293"/>
                <a:gd name="T64" fmla="*/ 878 w 1025"/>
                <a:gd name="T65" fmla="*/ 2133 h 2293"/>
                <a:gd name="T66" fmla="*/ 827 w 1025"/>
                <a:gd name="T67" fmla="*/ 2194 h 2293"/>
                <a:gd name="T68" fmla="*/ 756 w 1025"/>
                <a:gd name="T69" fmla="*/ 2245 h 2293"/>
                <a:gd name="T70" fmla="*/ 681 w 1025"/>
                <a:gd name="T71" fmla="*/ 2277 h 2293"/>
                <a:gd name="T72" fmla="*/ 603 w 1025"/>
                <a:gd name="T73" fmla="*/ 2291 h 2293"/>
                <a:gd name="T74" fmla="*/ 523 w 1025"/>
                <a:gd name="T75" fmla="*/ 2291 h 2293"/>
                <a:gd name="T76" fmla="*/ 444 w 1025"/>
                <a:gd name="T77" fmla="*/ 2278 h 2293"/>
                <a:gd name="T78" fmla="*/ 369 w 1025"/>
                <a:gd name="T79" fmla="*/ 2254 h 2293"/>
                <a:gd name="T80" fmla="*/ 301 w 1025"/>
                <a:gd name="T81" fmla="*/ 2223 h 2293"/>
                <a:gd name="T82" fmla="*/ 241 w 1025"/>
                <a:gd name="T83" fmla="*/ 2185 h 2293"/>
                <a:gd name="T84" fmla="*/ 193 w 1025"/>
                <a:gd name="T85" fmla="*/ 2144 h 2293"/>
                <a:gd name="T86" fmla="*/ 158 w 1025"/>
                <a:gd name="T87" fmla="*/ 2101 h 2293"/>
                <a:gd name="T88" fmla="*/ 104 w 1025"/>
                <a:gd name="T89" fmla="*/ 2020 h 2293"/>
                <a:gd name="T90" fmla="*/ 59 w 1025"/>
                <a:gd name="T91" fmla="*/ 1949 h 2293"/>
                <a:gd name="T92" fmla="*/ 28 w 1025"/>
                <a:gd name="T93" fmla="*/ 1884 h 2293"/>
                <a:gd name="T94" fmla="*/ 16 w 1025"/>
                <a:gd name="T95" fmla="*/ 1818 h 2293"/>
                <a:gd name="T96" fmla="*/ 2 w 1025"/>
                <a:gd name="T97" fmla="*/ 113 h 2293"/>
                <a:gd name="T98" fmla="*/ 16 w 1025"/>
                <a:gd name="T99" fmla="*/ 64 h 2293"/>
                <a:gd name="T100" fmla="*/ 44 w 1025"/>
                <a:gd name="T101" fmla="*/ 30 h 2293"/>
                <a:gd name="T102" fmla="*/ 79 w 1025"/>
                <a:gd name="T103" fmla="*/ 9 h 2293"/>
                <a:gd name="T104" fmla="*/ 120 w 1025"/>
                <a:gd name="T105"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25" h="2293">
                  <a:moveTo>
                    <a:pt x="120" y="0"/>
                  </a:moveTo>
                  <a:lnTo>
                    <a:pt x="142" y="0"/>
                  </a:lnTo>
                  <a:lnTo>
                    <a:pt x="162" y="3"/>
                  </a:lnTo>
                  <a:lnTo>
                    <a:pt x="183" y="10"/>
                  </a:lnTo>
                  <a:lnTo>
                    <a:pt x="204" y="18"/>
                  </a:lnTo>
                  <a:lnTo>
                    <a:pt x="222" y="30"/>
                  </a:lnTo>
                  <a:lnTo>
                    <a:pt x="239" y="44"/>
                  </a:lnTo>
                  <a:lnTo>
                    <a:pt x="254" y="60"/>
                  </a:lnTo>
                  <a:lnTo>
                    <a:pt x="265" y="78"/>
                  </a:lnTo>
                  <a:lnTo>
                    <a:pt x="275" y="100"/>
                  </a:lnTo>
                  <a:lnTo>
                    <a:pt x="280" y="123"/>
                  </a:lnTo>
                  <a:lnTo>
                    <a:pt x="283" y="148"/>
                  </a:lnTo>
                  <a:lnTo>
                    <a:pt x="277" y="856"/>
                  </a:lnTo>
                  <a:lnTo>
                    <a:pt x="293" y="837"/>
                  </a:lnTo>
                  <a:lnTo>
                    <a:pt x="312" y="823"/>
                  </a:lnTo>
                  <a:lnTo>
                    <a:pt x="333" y="814"/>
                  </a:lnTo>
                  <a:lnTo>
                    <a:pt x="355" y="808"/>
                  </a:lnTo>
                  <a:lnTo>
                    <a:pt x="379" y="806"/>
                  </a:lnTo>
                  <a:lnTo>
                    <a:pt x="401" y="808"/>
                  </a:lnTo>
                  <a:lnTo>
                    <a:pt x="424" y="815"/>
                  </a:lnTo>
                  <a:lnTo>
                    <a:pt x="447" y="823"/>
                  </a:lnTo>
                  <a:lnTo>
                    <a:pt x="468" y="836"/>
                  </a:lnTo>
                  <a:lnTo>
                    <a:pt x="486" y="852"/>
                  </a:lnTo>
                  <a:lnTo>
                    <a:pt x="503" y="870"/>
                  </a:lnTo>
                  <a:lnTo>
                    <a:pt x="516" y="891"/>
                  </a:lnTo>
                  <a:lnTo>
                    <a:pt x="526" y="916"/>
                  </a:lnTo>
                  <a:lnTo>
                    <a:pt x="531" y="942"/>
                  </a:lnTo>
                  <a:lnTo>
                    <a:pt x="545" y="920"/>
                  </a:lnTo>
                  <a:lnTo>
                    <a:pt x="561" y="904"/>
                  </a:lnTo>
                  <a:lnTo>
                    <a:pt x="580" y="891"/>
                  </a:lnTo>
                  <a:lnTo>
                    <a:pt x="600" y="883"/>
                  </a:lnTo>
                  <a:lnTo>
                    <a:pt x="622" y="878"/>
                  </a:lnTo>
                  <a:lnTo>
                    <a:pt x="644" y="878"/>
                  </a:lnTo>
                  <a:lnTo>
                    <a:pt x="668" y="880"/>
                  </a:lnTo>
                  <a:lnTo>
                    <a:pt x="690" y="886"/>
                  </a:lnTo>
                  <a:lnTo>
                    <a:pt x="711" y="896"/>
                  </a:lnTo>
                  <a:lnTo>
                    <a:pt x="732" y="907"/>
                  </a:lnTo>
                  <a:lnTo>
                    <a:pt x="750" y="923"/>
                  </a:lnTo>
                  <a:lnTo>
                    <a:pt x="766" y="942"/>
                  </a:lnTo>
                  <a:lnTo>
                    <a:pt x="779" y="962"/>
                  </a:lnTo>
                  <a:lnTo>
                    <a:pt x="788" y="985"/>
                  </a:lnTo>
                  <a:lnTo>
                    <a:pt x="804" y="967"/>
                  </a:lnTo>
                  <a:lnTo>
                    <a:pt x="822" y="954"/>
                  </a:lnTo>
                  <a:lnTo>
                    <a:pt x="843" y="946"/>
                  </a:lnTo>
                  <a:lnTo>
                    <a:pt x="865" y="942"/>
                  </a:lnTo>
                  <a:lnTo>
                    <a:pt x="887" y="942"/>
                  </a:lnTo>
                  <a:lnTo>
                    <a:pt x="910" y="945"/>
                  </a:lnTo>
                  <a:lnTo>
                    <a:pt x="932" y="951"/>
                  </a:lnTo>
                  <a:lnTo>
                    <a:pt x="953" y="962"/>
                  </a:lnTo>
                  <a:lnTo>
                    <a:pt x="973" y="976"/>
                  </a:lnTo>
                  <a:lnTo>
                    <a:pt x="990" y="993"/>
                  </a:lnTo>
                  <a:lnTo>
                    <a:pt x="1005" y="1012"/>
                  </a:lnTo>
                  <a:lnTo>
                    <a:pt x="1015" y="1034"/>
                  </a:lnTo>
                  <a:lnTo>
                    <a:pt x="1022" y="1060"/>
                  </a:lnTo>
                  <a:lnTo>
                    <a:pt x="1025" y="1087"/>
                  </a:lnTo>
                  <a:lnTo>
                    <a:pt x="1023" y="1688"/>
                  </a:lnTo>
                  <a:lnTo>
                    <a:pt x="1021" y="1735"/>
                  </a:lnTo>
                  <a:lnTo>
                    <a:pt x="1014" y="1784"/>
                  </a:lnTo>
                  <a:lnTo>
                    <a:pt x="1004" y="1833"/>
                  </a:lnTo>
                  <a:lnTo>
                    <a:pt x="991" y="1883"/>
                  </a:lnTo>
                  <a:lnTo>
                    <a:pt x="976" y="1931"/>
                  </a:lnTo>
                  <a:lnTo>
                    <a:pt x="958" y="1978"/>
                  </a:lnTo>
                  <a:lnTo>
                    <a:pt x="940" y="2023"/>
                  </a:lnTo>
                  <a:lnTo>
                    <a:pt x="919" y="2063"/>
                  </a:lnTo>
                  <a:lnTo>
                    <a:pt x="899" y="2101"/>
                  </a:lnTo>
                  <a:lnTo>
                    <a:pt x="878" y="2133"/>
                  </a:lnTo>
                  <a:lnTo>
                    <a:pt x="857" y="2159"/>
                  </a:lnTo>
                  <a:lnTo>
                    <a:pt x="827" y="2194"/>
                  </a:lnTo>
                  <a:lnTo>
                    <a:pt x="792" y="2221"/>
                  </a:lnTo>
                  <a:lnTo>
                    <a:pt x="756" y="2245"/>
                  </a:lnTo>
                  <a:lnTo>
                    <a:pt x="720" y="2263"/>
                  </a:lnTo>
                  <a:lnTo>
                    <a:pt x="681" y="2277"/>
                  </a:lnTo>
                  <a:lnTo>
                    <a:pt x="642" y="2285"/>
                  </a:lnTo>
                  <a:lnTo>
                    <a:pt x="603" y="2291"/>
                  </a:lnTo>
                  <a:lnTo>
                    <a:pt x="562" y="2293"/>
                  </a:lnTo>
                  <a:lnTo>
                    <a:pt x="523" y="2291"/>
                  </a:lnTo>
                  <a:lnTo>
                    <a:pt x="483" y="2285"/>
                  </a:lnTo>
                  <a:lnTo>
                    <a:pt x="444" y="2278"/>
                  </a:lnTo>
                  <a:lnTo>
                    <a:pt x="406" y="2267"/>
                  </a:lnTo>
                  <a:lnTo>
                    <a:pt x="369" y="2254"/>
                  </a:lnTo>
                  <a:lnTo>
                    <a:pt x="334" y="2239"/>
                  </a:lnTo>
                  <a:lnTo>
                    <a:pt x="301" y="2223"/>
                  </a:lnTo>
                  <a:lnTo>
                    <a:pt x="270" y="2204"/>
                  </a:lnTo>
                  <a:lnTo>
                    <a:pt x="241" y="2185"/>
                  </a:lnTo>
                  <a:lnTo>
                    <a:pt x="215" y="2165"/>
                  </a:lnTo>
                  <a:lnTo>
                    <a:pt x="193" y="2144"/>
                  </a:lnTo>
                  <a:lnTo>
                    <a:pt x="174" y="2122"/>
                  </a:lnTo>
                  <a:lnTo>
                    <a:pt x="158" y="2101"/>
                  </a:lnTo>
                  <a:lnTo>
                    <a:pt x="130" y="2059"/>
                  </a:lnTo>
                  <a:lnTo>
                    <a:pt x="104" y="2020"/>
                  </a:lnTo>
                  <a:lnTo>
                    <a:pt x="80" y="1983"/>
                  </a:lnTo>
                  <a:lnTo>
                    <a:pt x="59" y="1949"/>
                  </a:lnTo>
                  <a:lnTo>
                    <a:pt x="41" y="1916"/>
                  </a:lnTo>
                  <a:lnTo>
                    <a:pt x="28" y="1884"/>
                  </a:lnTo>
                  <a:lnTo>
                    <a:pt x="19" y="1851"/>
                  </a:lnTo>
                  <a:lnTo>
                    <a:pt x="16" y="1818"/>
                  </a:lnTo>
                  <a:lnTo>
                    <a:pt x="0" y="143"/>
                  </a:lnTo>
                  <a:lnTo>
                    <a:pt x="2" y="113"/>
                  </a:lnTo>
                  <a:lnTo>
                    <a:pt x="7" y="87"/>
                  </a:lnTo>
                  <a:lnTo>
                    <a:pt x="16" y="64"/>
                  </a:lnTo>
                  <a:lnTo>
                    <a:pt x="29" y="45"/>
                  </a:lnTo>
                  <a:lnTo>
                    <a:pt x="44" y="30"/>
                  </a:lnTo>
                  <a:lnTo>
                    <a:pt x="61" y="17"/>
                  </a:lnTo>
                  <a:lnTo>
                    <a:pt x="79" y="9"/>
                  </a:lnTo>
                  <a:lnTo>
                    <a:pt x="99" y="3"/>
                  </a:lnTo>
                  <a:lnTo>
                    <a:pt x="120" y="0"/>
                  </a:lnTo>
                  <a:close/>
                </a:path>
              </a:pathLst>
            </a:custGeom>
            <a:solidFill>
              <a:srgbClr val="EDDDA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6" name="Freeform 265">
              <a:extLst>
                <a:ext uri="{FF2B5EF4-FFF2-40B4-BE49-F238E27FC236}">
                  <a16:creationId xmlns:a16="http://schemas.microsoft.com/office/drawing/2014/main" id="{B624B945-3083-47A1-A3A9-1824D095F4A8}"/>
                </a:ext>
              </a:extLst>
            </p:cNvPr>
            <p:cNvSpPr>
              <a:spLocks noEditPoints="1"/>
            </p:cNvSpPr>
            <p:nvPr/>
          </p:nvSpPr>
          <p:spPr bwMode="auto">
            <a:xfrm>
              <a:off x="1054101" y="2593975"/>
              <a:ext cx="831850" cy="577850"/>
            </a:xfrm>
            <a:custGeom>
              <a:avLst/>
              <a:gdLst>
                <a:gd name="T0" fmla="*/ 506 w 524"/>
                <a:gd name="T1" fmla="*/ 138 h 364"/>
                <a:gd name="T2" fmla="*/ 516 w 524"/>
                <a:gd name="T3" fmla="*/ 146 h 364"/>
                <a:gd name="T4" fmla="*/ 523 w 524"/>
                <a:gd name="T5" fmla="*/ 170 h 364"/>
                <a:gd name="T6" fmla="*/ 522 w 524"/>
                <a:gd name="T7" fmla="*/ 233 h 364"/>
                <a:gd name="T8" fmla="*/ 521 w 524"/>
                <a:gd name="T9" fmla="*/ 291 h 364"/>
                <a:gd name="T10" fmla="*/ 520 w 524"/>
                <a:gd name="T11" fmla="*/ 335 h 364"/>
                <a:gd name="T12" fmla="*/ 519 w 524"/>
                <a:gd name="T13" fmla="*/ 360 h 364"/>
                <a:gd name="T14" fmla="*/ 519 w 524"/>
                <a:gd name="T15" fmla="*/ 360 h 364"/>
                <a:gd name="T16" fmla="*/ 516 w 524"/>
                <a:gd name="T17" fmla="*/ 338 h 364"/>
                <a:gd name="T18" fmla="*/ 513 w 524"/>
                <a:gd name="T19" fmla="*/ 297 h 364"/>
                <a:gd name="T20" fmla="*/ 508 w 524"/>
                <a:gd name="T21" fmla="*/ 244 h 364"/>
                <a:gd name="T22" fmla="*/ 504 w 524"/>
                <a:gd name="T23" fmla="*/ 185 h 364"/>
                <a:gd name="T24" fmla="*/ 498 w 524"/>
                <a:gd name="T25" fmla="*/ 125 h 364"/>
                <a:gd name="T26" fmla="*/ 249 w 524"/>
                <a:gd name="T27" fmla="*/ 84 h 364"/>
                <a:gd name="T28" fmla="*/ 267 w 524"/>
                <a:gd name="T29" fmla="*/ 90 h 364"/>
                <a:gd name="T30" fmla="*/ 266 w 524"/>
                <a:gd name="T31" fmla="*/ 155 h 364"/>
                <a:gd name="T32" fmla="*/ 265 w 524"/>
                <a:gd name="T33" fmla="*/ 221 h 364"/>
                <a:gd name="T34" fmla="*/ 265 w 524"/>
                <a:gd name="T35" fmla="*/ 278 h 364"/>
                <a:gd name="T36" fmla="*/ 264 w 524"/>
                <a:gd name="T37" fmla="*/ 324 h 364"/>
                <a:gd name="T38" fmla="*/ 264 w 524"/>
                <a:gd name="T39" fmla="*/ 349 h 364"/>
                <a:gd name="T40" fmla="*/ 263 w 524"/>
                <a:gd name="T41" fmla="*/ 349 h 364"/>
                <a:gd name="T42" fmla="*/ 260 w 524"/>
                <a:gd name="T43" fmla="*/ 322 h 364"/>
                <a:gd name="T44" fmla="*/ 256 w 524"/>
                <a:gd name="T45" fmla="*/ 276 h 364"/>
                <a:gd name="T46" fmla="*/ 251 w 524"/>
                <a:gd name="T47" fmla="*/ 217 h 364"/>
                <a:gd name="T48" fmla="*/ 246 w 524"/>
                <a:gd name="T49" fmla="*/ 152 h 364"/>
                <a:gd name="T50" fmla="*/ 241 w 524"/>
                <a:gd name="T51" fmla="*/ 88 h 364"/>
                <a:gd name="T52" fmla="*/ 24 w 524"/>
                <a:gd name="T53" fmla="*/ 0 h 364"/>
                <a:gd name="T54" fmla="*/ 23 w 524"/>
                <a:gd name="T55" fmla="*/ 58 h 364"/>
                <a:gd name="T56" fmla="*/ 20 w 524"/>
                <a:gd name="T57" fmla="*/ 125 h 364"/>
                <a:gd name="T58" fmla="*/ 17 w 524"/>
                <a:gd name="T59" fmla="*/ 189 h 364"/>
                <a:gd name="T60" fmla="*/ 15 w 524"/>
                <a:gd name="T61" fmla="*/ 247 h 364"/>
                <a:gd name="T62" fmla="*/ 13 w 524"/>
                <a:gd name="T63" fmla="*/ 292 h 364"/>
                <a:gd name="T64" fmla="*/ 12 w 524"/>
                <a:gd name="T65" fmla="*/ 318 h 364"/>
                <a:gd name="T66" fmla="*/ 12 w 524"/>
                <a:gd name="T67" fmla="*/ 317 h 364"/>
                <a:gd name="T68" fmla="*/ 11 w 524"/>
                <a:gd name="T69" fmla="*/ 291 h 364"/>
                <a:gd name="T70" fmla="*/ 9 w 524"/>
                <a:gd name="T71" fmla="*/ 247 h 364"/>
                <a:gd name="T72" fmla="*/ 6 w 524"/>
                <a:gd name="T73" fmla="*/ 191 h 364"/>
                <a:gd name="T74" fmla="*/ 3 w 524"/>
                <a:gd name="T75" fmla="*/ 130 h 364"/>
                <a:gd name="T76" fmla="*/ 1 w 524"/>
                <a:gd name="T77" fmla="*/ 72 h 364"/>
                <a:gd name="T78" fmla="*/ 0 w 524"/>
                <a:gd name="T79" fmla="*/ 24 h 364"/>
                <a:gd name="T80" fmla="*/ 1 w 524"/>
                <a:gd name="T81" fmla="*/ 24 h 364"/>
                <a:gd name="T82" fmla="*/ 2 w 524"/>
                <a:gd name="T83" fmla="*/ 21 h 364"/>
                <a:gd name="T84" fmla="*/ 24 w 524"/>
                <a:gd name="T85" fmla="*/ 0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24" h="364">
                  <a:moveTo>
                    <a:pt x="498" y="125"/>
                  </a:moveTo>
                  <a:lnTo>
                    <a:pt x="506" y="138"/>
                  </a:lnTo>
                  <a:lnTo>
                    <a:pt x="511" y="153"/>
                  </a:lnTo>
                  <a:lnTo>
                    <a:pt x="516" y="146"/>
                  </a:lnTo>
                  <a:lnTo>
                    <a:pt x="524" y="138"/>
                  </a:lnTo>
                  <a:lnTo>
                    <a:pt x="523" y="170"/>
                  </a:lnTo>
                  <a:lnTo>
                    <a:pt x="523" y="202"/>
                  </a:lnTo>
                  <a:lnTo>
                    <a:pt x="522" y="233"/>
                  </a:lnTo>
                  <a:lnTo>
                    <a:pt x="521" y="263"/>
                  </a:lnTo>
                  <a:lnTo>
                    <a:pt x="521" y="291"/>
                  </a:lnTo>
                  <a:lnTo>
                    <a:pt x="520" y="315"/>
                  </a:lnTo>
                  <a:lnTo>
                    <a:pt x="520" y="335"/>
                  </a:lnTo>
                  <a:lnTo>
                    <a:pt x="520" y="351"/>
                  </a:lnTo>
                  <a:lnTo>
                    <a:pt x="519" y="360"/>
                  </a:lnTo>
                  <a:lnTo>
                    <a:pt x="519" y="364"/>
                  </a:lnTo>
                  <a:lnTo>
                    <a:pt x="519" y="360"/>
                  </a:lnTo>
                  <a:lnTo>
                    <a:pt x="518" y="352"/>
                  </a:lnTo>
                  <a:lnTo>
                    <a:pt x="516" y="338"/>
                  </a:lnTo>
                  <a:lnTo>
                    <a:pt x="515" y="319"/>
                  </a:lnTo>
                  <a:lnTo>
                    <a:pt x="513" y="297"/>
                  </a:lnTo>
                  <a:lnTo>
                    <a:pt x="511" y="272"/>
                  </a:lnTo>
                  <a:lnTo>
                    <a:pt x="508" y="244"/>
                  </a:lnTo>
                  <a:lnTo>
                    <a:pt x="506" y="215"/>
                  </a:lnTo>
                  <a:lnTo>
                    <a:pt x="504" y="185"/>
                  </a:lnTo>
                  <a:lnTo>
                    <a:pt x="500" y="154"/>
                  </a:lnTo>
                  <a:lnTo>
                    <a:pt x="498" y="125"/>
                  </a:lnTo>
                  <a:close/>
                  <a:moveTo>
                    <a:pt x="239" y="59"/>
                  </a:moveTo>
                  <a:lnTo>
                    <a:pt x="249" y="84"/>
                  </a:lnTo>
                  <a:lnTo>
                    <a:pt x="254" y="110"/>
                  </a:lnTo>
                  <a:lnTo>
                    <a:pt x="267" y="90"/>
                  </a:lnTo>
                  <a:lnTo>
                    <a:pt x="266" y="122"/>
                  </a:lnTo>
                  <a:lnTo>
                    <a:pt x="266" y="155"/>
                  </a:lnTo>
                  <a:lnTo>
                    <a:pt x="266" y="189"/>
                  </a:lnTo>
                  <a:lnTo>
                    <a:pt x="265" y="221"/>
                  </a:lnTo>
                  <a:lnTo>
                    <a:pt x="265" y="250"/>
                  </a:lnTo>
                  <a:lnTo>
                    <a:pt x="265" y="278"/>
                  </a:lnTo>
                  <a:lnTo>
                    <a:pt x="264" y="303"/>
                  </a:lnTo>
                  <a:lnTo>
                    <a:pt x="264" y="324"/>
                  </a:lnTo>
                  <a:lnTo>
                    <a:pt x="264" y="339"/>
                  </a:lnTo>
                  <a:lnTo>
                    <a:pt x="264" y="349"/>
                  </a:lnTo>
                  <a:lnTo>
                    <a:pt x="264" y="353"/>
                  </a:lnTo>
                  <a:lnTo>
                    <a:pt x="263" y="349"/>
                  </a:lnTo>
                  <a:lnTo>
                    <a:pt x="262" y="339"/>
                  </a:lnTo>
                  <a:lnTo>
                    <a:pt x="260" y="322"/>
                  </a:lnTo>
                  <a:lnTo>
                    <a:pt x="258" y="302"/>
                  </a:lnTo>
                  <a:lnTo>
                    <a:pt x="256" y="276"/>
                  </a:lnTo>
                  <a:lnTo>
                    <a:pt x="254" y="248"/>
                  </a:lnTo>
                  <a:lnTo>
                    <a:pt x="251" y="217"/>
                  </a:lnTo>
                  <a:lnTo>
                    <a:pt x="249" y="185"/>
                  </a:lnTo>
                  <a:lnTo>
                    <a:pt x="246" y="152"/>
                  </a:lnTo>
                  <a:lnTo>
                    <a:pt x="243" y="120"/>
                  </a:lnTo>
                  <a:lnTo>
                    <a:pt x="241" y="88"/>
                  </a:lnTo>
                  <a:lnTo>
                    <a:pt x="239" y="59"/>
                  </a:lnTo>
                  <a:close/>
                  <a:moveTo>
                    <a:pt x="24" y="0"/>
                  </a:moveTo>
                  <a:lnTo>
                    <a:pt x="23" y="27"/>
                  </a:lnTo>
                  <a:lnTo>
                    <a:pt x="23" y="58"/>
                  </a:lnTo>
                  <a:lnTo>
                    <a:pt x="22" y="91"/>
                  </a:lnTo>
                  <a:lnTo>
                    <a:pt x="20" y="125"/>
                  </a:lnTo>
                  <a:lnTo>
                    <a:pt x="18" y="158"/>
                  </a:lnTo>
                  <a:lnTo>
                    <a:pt x="17" y="189"/>
                  </a:lnTo>
                  <a:lnTo>
                    <a:pt x="16" y="220"/>
                  </a:lnTo>
                  <a:lnTo>
                    <a:pt x="15" y="247"/>
                  </a:lnTo>
                  <a:lnTo>
                    <a:pt x="14" y="272"/>
                  </a:lnTo>
                  <a:lnTo>
                    <a:pt x="13" y="292"/>
                  </a:lnTo>
                  <a:lnTo>
                    <a:pt x="13" y="307"/>
                  </a:lnTo>
                  <a:lnTo>
                    <a:pt x="12" y="318"/>
                  </a:lnTo>
                  <a:lnTo>
                    <a:pt x="12" y="321"/>
                  </a:lnTo>
                  <a:lnTo>
                    <a:pt x="12" y="317"/>
                  </a:lnTo>
                  <a:lnTo>
                    <a:pt x="12" y="307"/>
                  </a:lnTo>
                  <a:lnTo>
                    <a:pt x="11" y="291"/>
                  </a:lnTo>
                  <a:lnTo>
                    <a:pt x="10" y="271"/>
                  </a:lnTo>
                  <a:lnTo>
                    <a:pt x="9" y="247"/>
                  </a:lnTo>
                  <a:lnTo>
                    <a:pt x="8" y="220"/>
                  </a:lnTo>
                  <a:lnTo>
                    <a:pt x="6" y="191"/>
                  </a:lnTo>
                  <a:lnTo>
                    <a:pt x="4" y="161"/>
                  </a:lnTo>
                  <a:lnTo>
                    <a:pt x="3" y="130"/>
                  </a:lnTo>
                  <a:lnTo>
                    <a:pt x="2" y="100"/>
                  </a:lnTo>
                  <a:lnTo>
                    <a:pt x="1" y="72"/>
                  </a:lnTo>
                  <a:lnTo>
                    <a:pt x="1" y="47"/>
                  </a:lnTo>
                  <a:lnTo>
                    <a:pt x="0" y="24"/>
                  </a:lnTo>
                  <a:lnTo>
                    <a:pt x="0" y="24"/>
                  </a:lnTo>
                  <a:lnTo>
                    <a:pt x="1" y="24"/>
                  </a:lnTo>
                  <a:lnTo>
                    <a:pt x="1" y="23"/>
                  </a:lnTo>
                  <a:lnTo>
                    <a:pt x="2" y="21"/>
                  </a:lnTo>
                  <a:lnTo>
                    <a:pt x="13" y="9"/>
                  </a:lnTo>
                  <a:lnTo>
                    <a:pt x="24" y="0"/>
                  </a:lnTo>
                  <a:close/>
                </a:path>
              </a:pathLst>
            </a:custGeom>
            <a:solidFill>
              <a:srgbClr val="D1C371"/>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7" name="Freeform 266">
              <a:extLst>
                <a:ext uri="{FF2B5EF4-FFF2-40B4-BE49-F238E27FC236}">
                  <a16:creationId xmlns:a16="http://schemas.microsoft.com/office/drawing/2014/main" id="{F79063FF-793E-4B7B-8CBD-19B582A63C64}"/>
                </a:ext>
              </a:extLst>
            </p:cNvPr>
            <p:cNvSpPr>
              <a:spLocks/>
            </p:cNvSpPr>
            <p:nvPr/>
          </p:nvSpPr>
          <p:spPr bwMode="auto">
            <a:xfrm>
              <a:off x="661988" y="1323975"/>
              <a:ext cx="344488" cy="327025"/>
            </a:xfrm>
            <a:custGeom>
              <a:avLst/>
              <a:gdLst>
                <a:gd name="T0" fmla="*/ 99 w 217"/>
                <a:gd name="T1" fmla="*/ 0 h 206"/>
                <a:gd name="T2" fmla="*/ 119 w 217"/>
                <a:gd name="T3" fmla="*/ 1 h 206"/>
                <a:gd name="T4" fmla="*/ 137 w 217"/>
                <a:gd name="T5" fmla="*/ 6 h 206"/>
                <a:gd name="T6" fmla="*/ 157 w 217"/>
                <a:gd name="T7" fmla="*/ 12 h 206"/>
                <a:gd name="T8" fmla="*/ 173 w 217"/>
                <a:gd name="T9" fmla="*/ 22 h 206"/>
                <a:gd name="T10" fmla="*/ 187 w 217"/>
                <a:gd name="T11" fmla="*/ 33 h 206"/>
                <a:gd name="T12" fmla="*/ 200 w 217"/>
                <a:gd name="T13" fmla="*/ 48 h 206"/>
                <a:gd name="T14" fmla="*/ 210 w 217"/>
                <a:gd name="T15" fmla="*/ 65 h 206"/>
                <a:gd name="T16" fmla="*/ 215 w 217"/>
                <a:gd name="T17" fmla="*/ 86 h 206"/>
                <a:gd name="T18" fmla="*/ 217 w 217"/>
                <a:gd name="T19" fmla="*/ 107 h 206"/>
                <a:gd name="T20" fmla="*/ 216 w 217"/>
                <a:gd name="T21" fmla="*/ 168 h 206"/>
                <a:gd name="T22" fmla="*/ 185 w 217"/>
                <a:gd name="T23" fmla="*/ 188 h 206"/>
                <a:gd name="T24" fmla="*/ 154 w 217"/>
                <a:gd name="T25" fmla="*/ 201 h 206"/>
                <a:gd name="T26" fmla="*/ 123 w 217"/>
                <a:gd name="T27" fmla="*/ 206 h 206"/>
                <a:gd name="T28" fmla="*/ 93 w 217"/>
                <a:gd name="T29" fmla="*/ 206 h 206"/>
                <a:gd name="T30" fmla="*/ 62 w 217"/>
                <a:gd name="T31" fmla="*/ 200 h 206"/>
                <a:gd name="T32" fmla="*/ 31 w 217"/>
                <a:gd name="T33" fmla="*/ 186 h 206"/>
                <a:gd name="T34" fmla="*/ 0 w 217"/>
                <a:gd name="T35" fmla="*/ 167 h 206"/>
                <a:gd name="T36" fmla="*/ 0 w 217"/>
                <a:gd name="T37" fmla="*/ 109 h 206"/>
                <a:gd name="T38" fmla="*/ 2 w 217"/>
                <a:gd name="T39" fmla="*/ 82 h 206"/>
                <a:gd name="T40" fmla="*/ 8 w 217"/>
                <a:gd name="T41" fmla="*/ 61 h 206"/>
                <a:gd name="T42" fmla="*/ 18 w 217"/>
                <a:gd name="T43" fmla="*/ 42 h 206"/>
                <a:gd name="T44" fmla="*/ 30 w 217"/>
                <a:gd name="T45" fmla="*/ 27 h 206"/>
                <a:gd name="T46" fmla="*/ 46 w 217"/>
                <a:gd name="T47" fmla="*/ 15 h 206"/>
                <a:gd name="T48" fmla="*/ 62 w 217"/>
                <a:gd name="T49" fmla="*/ 7 h 206"/>
                <a:gd name="T50" fmla="*/ 81 w 217"/>
                <a:gd name="T51" fmla="*/ 2 h 206"/>
                <a:gd name="T52" fmla="*/ 99 w 217"/>
                <a:gd name="T53"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7" h="206">
                  <a:moveTo>
                    <a:pt x="99" y="0"/>
                  </a:moveTo>
                  <a:lnTo>
                    <a:pt x="119" y="1"/>
                  </a:lnTo>
                  <a:lnTo>
                    <a:pt x="137" y="6"/>
                  </a:lnTo>
                  <a:lnTo>
                    <a:pt x="157" y="12"/>
                  </a:lnTo>
                  <a:lnTo>
                    <a:pt x="173" y="22"/>
                  </a:lnTo>
                  <a:lnTo>
                    <a:pt x="187" y="33"/>
                  </a:lnTo>
                  <a:lnTo>
                    <a:pt x="200" y="48"/>
                  </a:lnTo>
                  <a:lnTo>
                    <a:pt x="210" y="65"/>
                  </a:lnTo>
                  <a:lnTo>
                    <a:pt x="215" y="86"/>
                  </a:lnTo>
                  <a:lnTo>
                    <a:pt x="217" y="107"/>
                  </a:lnTo>
                  <a:lnTo>
                    <a:pt x="216" y="168"/>
                  </a:lnTo>
                  <a:lnTo>
                    <a:pt x="185" y="188"/>
                  </a:lnTo>
                  <a:lnTo>
                    <a:pt x="154" y="201"/>
                  </a:lnTo>
                  <a:lnTo>
                    <a:pt x="123" y="206"/>
                  </a:lnTo>
                  <a:lnTo>
                    <a:pt x="93" y="206"/>
                  </a:lnTo>
                  <a:lnTo>
                    <a:pt x="62" y="200"/>
                  </a:lnTo>
                  <a:lnTo>
                    <a:pt x="31" y="186"/>
                  </a:lnTo>
                  <a:lnTo>
                    <a:pt x="0" y="167"/>
                  </a:lnTo>
                  <a:lnTo>
                    <a:pt x="0" y="109"/>
                  </a:lnTo>
                  <a:lnTo>
                    <a:pt x="2" y="82"/>
                  </a:lnTo>
                  <a:lnTo>
                    <a:pt x="8" y="61"/>
                  </a:lnTo>
                  <a:lnTo>
                    <a:pt x="18" y="42"/>
                  </a:lnTo>
                  <a:lnTo>
                    <a:pt x="30" y="27"/>
                  </a:lnTo>
                  <a:lnTo>
                    <a:pt x="46" y="15"/>
                  </a:lnTo>
                  <a:lnTo>
                    <a:pt x="62" y="7"/>
                  </a:lnTo>
                  <a:lnTo>
                    <a:pt x="81" y="2"/>
                  </a:lnTo>
                  <a:lnTo>
                    <a:pt x="99" y="0"/>
                  </a:lnTo>
                  <a:close/>
                </a:path>
              </a:pathLst>
            </a:custGeom>
            <a:solidFill>
              <a:sysClr val="window" lastClr="FFFFFF"/>
            </a:solidFill>
            <a:ln w="0">
              <a:noFill/>
              <a:prstDash val="solid"/>
              <a:round/>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8" name="Rectangle 267">
              <a:extLst>
                <a:ext uri="{FF2B5EF4-FFF2-40B4-BE49-F238E27FC236}">
                  <a16:creationId xmlns:a16="http://schemas.microsoft.com/office/drawing/2014/main" id="{589A64F5-32F3-4209-920C-0C85DDF2D42D}"/>
                </a:ext>
              </a:extLst>
            </p:cNvPr>
            <p:cNvSpPr>
              <a:spLocks noChangeArrowheads="1"/>
            </p:cNvSpPr>
            <p:nvPr/>
          </p:nvSpPr>
          <p:spPr bwMode="auto">
            <a:xfrm>
              <a:off x="736691" y="4791169"/>
              <a:ext cx="1216506" cy="400652"/>
            </a:xfrm>
            <a:prstGeom prst="rect">
              <a:avLst/>
            </a:prstGeom>
            <a:solidFill>
              <a:sysClr val="window" lastClr="FFFFFF"/>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sp>
          <p:nvSpPr>
            <p:cNvPr id="269" name="Rectangle 268">
              <a:extLst>
                <a:ext uri="{FF2B5EF4-FFF2-40B4-BE49-F238E27FC236}">
                  <a16:creationId xmlns:a16="http://schemas.microsoft.com/office/drawing/2014/main" id="{80B4DC7F-FA19-4D2B-A303-048F99176748}"/>
                </a:ext>
              </a:extLst>
            </p:cNvPr>
            <p:cNvSpPr>
              <a:spLocks noChangeArrowheads="1"/>
            </p:cNvSpPr>
            <p:nvPr/>
          </p:nvSpPr>
          <p:spPr bwMode="auto">
            <a:xfrm>
              <a:off x="567470" y="4929190"/>
              <a:ext cx="1547936" cy="1211113"/>
            </a:xfrm>
            <a:prstGeom prst="rect">
              <a:avLst/>
            </a:prstGeom>
            <a:solidFill>
              <a:sysClr val="windowText" lastClr="000000">
                <a:lumMod val="75000"/>
                <a:lumOff val="25000"/>
              </a:sysClr>
            </a:solidFill>
            <a:ln w="0">
              <a:noFill/>
              <a:prstDash val="solid"/>
              <a:miter lim="800000"/>
              <a:headEnd/>
              <a:tailEnd/>
            </a:ln>
          </p:spPr>
          <p:txBody>
            <a:bodyPr vert="horz" wrap="square" lIns="51449" tIns="25724" rIns="51449" bIns="25724" numCol="1" anchor="t" anchorCtr="0"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defTabSz="914240">
                <a:defRPr/>
              </a:pPr>
              <a:endParaRPr lang="en-IN" sz="1350">
                <a:solidFill>
                  <a:sysClr val="windowText" lastClr="000000"/>
                </a:solidFill>
                <a:latin typeface="Calibri"/>
              </a:endParaRPr>
            </a:p>
          </p:txBody>
        </p:sp>
      </p:grpSp>
      <p:sp>
        <p:nvSpPr>
          <p:cNvPr id="219" name="Oval 218">
            <a:extLst>
              <a:ext uri="{FF2B5EF4-FFF2-40B4-BE49-F238E27FC236}">
                <a16:creationId xmlns:a16="http://schemas.microsoft.com/office/drawing/2014/main" id="{D23CBF59-D2B8-4562-8EAF-8EC23AE6120C}"/>
              </a:ext>
            </a:extLst>
          </p:cNvPr>
          <p:cNvSpPr/>
          <p:nvPr/>
        </p:nvSpPr>
        <p:spPr>
          <a:xfrm>
            <a:off x="7252194" y="4625589"/>
            <a:ext cx="619404" cy="619404"/>
          </a:xfrm>
          <a:prstGeom prst="ellipse">
            <a:avLst/>
          </a:prstGeom>
          <a:solidFill>
            <a:srgbClr val="E35A35"/>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0" name="Oval 219">
            <a:extLst>
              <a:ext uri="{FF2B5EF4-FFF2-40B4-BE49-F238E27FC236}">
                <a16:creationId xmlns:a16="http://schemas.microsoft.com/office/drawing/2014/main" id="{AF2F5582-6CBF-40C6-B641-22B91B6C6320}"/>
              </a:ext>
            </a:extLst>
          </p:cNvPr>
          <p:cNvSpPr/>
          <p:nvPr/>
        </p:nvSpPr>
        <p:spPr>
          <a:xfrm>
            <a:off x="3264637" y="4625590"/>
            <a:ext cx="626309" cy="622683"/>
          </a:xfrm>
          <a:prstGeom prst="ellipse">
            <a:avLst/>
          </a:prstGeom>
          <a:solidFill>
            <a:srgbClr val="3081AC"/>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1" name="Oval 220">
            <a:extLst>
              <a:ext uri="{FF2B5EF4-FFF2-40B4-BE49-F238E27FC236}">
                <a16:creationId xmlns:a16="http://schemas.microsoft.com/office/drawing/2014/main" id="{81E9B921-78A2-4252-A89E-310CE235EF11}"/>
              </a:ext>
            </a:extLst>
          </p:cNvPr>
          <p:cNvSpPr/>
          <p:nvPr/>
        </p:nvSpPr>
        <p:spPr>
          <a:xfrm>
            <a:off x="5197643" y="2544963"/>
            <a:ext cx="711095" cy="642162"/>
          </a:xfrm>
          <a:prstGeom prst="ellipse">
            <a:avLst/>
          </a:prstGeom>
          <a:solidFill>
            <a:srgbClr val="5FB7A2"/>
          </a:solidFill>
          <a:ln w="25400" cap="flat" cmpd="sng" algn="ctr">
            <a:noFill/>
            <a:prstDash val="solid"/>
          </a:ln>
          <a:effectLst/>
        </p:spPr>
        <p:txBody>
          <a:bodyPr rtlCol="0" anchor="ctr"/>
          <a:lstStyle>
            <a:defPPr>
              <a:defRPr lang="en-US"/>
            </a:defPPr>
            <a:lvl1pPr marL="0" algn="l" defTabSz="1218987" rtl="0" eaLnBrk="1" latinLnBrk="0" hangingPunct="1">
              <a:defRPr sz="2400" kern="1200">
                <a:solidFill>
                  <a:schemeClr val="lt1"/>
                </a:solidFill>
                <a:latin typeface="+mn-lt"/>
                <a:ea typeface="+mn-ea"/>
                <a:cs typeface="+mn-cs"/>
              </a:defRPr>
            </a:lvl1pPr>
            <a:lvl2pPr marL="609493" algn="l" defTabSz="1218987" rtl="0" eaLnBrk="1" latinLnBrk="0" hangingPunct="1">
              <a:defRPr sz="2400" kern="1200">
                <a:solidFill>
                  <a:schemeClr val="lt1"/>
                </a:solidFill>
                <a:latin typeface="+mn-lt"/>
                <a:ea typeface="+mn-ea"/>
                <a:cs typeface="+mn-cs"/>
              </a:defRPr>
            </a:lvl2pPr>
            <a:lvl3pPr marL="1218987" algn="l" defTabSz="1218987" rtl="0" eaLnBrk="1" latinLnBrk="0" hangingPunct="1">
              <a:defRPr sz="2400" kern="1200">
                <a:solidFill>
                  <a:schemeClr val="lt1"/>
                </a:solidFill>
                <a:latin typeface="+mn-lt"/>
                <a:ea typeface="+mn-ea"/>
                <a:cs typeface="+mn-cs"/>
              </a:defRPr>
            </a:lvl3pPr>
            <a:lvl4pPr marL="1828480" algn="l" defTabSz="1218987" rtl="0" eaLnBrk="1" latinLnBrk="0" hangingPunct="1">
              <a:defRPr sz="2400" kern="1200">
                <a:solidFill>
                  <a:schemeClr val="lt1"/>
                </a:solidFill>
                <a:latin typeface="+mn-lt"/>
                <a:ea typeface="+mn-ea"/>
                <a:cs typeface="+mn-cs"/>
              </a:defRPr>
            </a:lvl4pPr>
            <a:lvl5pPr marL="2437973" algn="l" defTabSz="1218987" rtl="0" eaLnBrk="1" latinLnBrk="0" hangingPunct="1">
              <a:defRPr sz="2400" kern="1200">
                <a:solidFill>
                  <a:schemeClr val="lt1"/>
                </a:solidFill>
                <a:latin typeface="+mn-lt"/>
                <a:ea typeface="+mn-ea"/>
                <a:cs typeface="+mn-cs"/>
              </a:defRPr>
            </a:lvl5pPr>
            <a:lvl6pPr marL="3047467" algn="l" defTabSz="1218987" rtl="0" eaLnBrk="1" latinLnBrk="0" hangingPunct="1">
              <a:defRPr sz="2400" kern="1200">
                <a:solidFill>
                  <a:schemeClr val="lt1"/>
                </a:solidFill>
                <a:latin typeface="+mn-lt"/>
                <a:ea typeface="+mn-ea"/>
                <a:cs typeface="+mn-cs"/>
              </a:defRPr>
            </a:lvl6pPr>
            <a:lvl7pPr marL="3656960" algn="l" defTabSz="1218987" rtl="0" eaLnBrk="1" latinLnBrk="0" hangingPunct="1">
              <a:defRPr sz="2400" kern="1200">
                <a:solidFill>
                  <a:schemeClr val="lt1"/>
                </a:solidFill>
                <a:latin typeface="+mn-lt"/>
                <a:ea typeface="+mn-ea"/>
                <a:cs typeface="+mn-cs"/>
              </a:defRPr>
            </a:lvl7pPr>
            <a:lvl8pPr marL="4266453" algn="l" defTabSz="1218987" rtl="0" eaLnBrk="1" latinLnBrk="0" hangingPunct="1">
              <a:defRPr sz="2400" kern="1200">
                <a:solidFill>
                  <a:schemeClr val="lt1"/>
                </a:solidFill>
                <a:latin typeface="+mn-lt"/>
                <a:ea typeface="+mn-ea"/>
                <a:cs typeface="+mn-cs"/>
              </a:defRPr>
            </a:lvl8pPr>
            <a:lvl9pPr marL="4875947" algn="l" defTabSz="1218987" rtl="0" eaLnBrk="1" latinLnBrk="0" hangingPunct="1">
              <a:defRPr sz="2400" kern="1200">
                <a:solidFill>
                  <a:schemeClr val="lt1"/>
                </a:solidFill>
                <a:latin typeface="+mn-lt"/>
                <a:ea typeface="+mn-ea"/>
                <a:cs typeface="+mn-cs"/>
              </a:defRPr>
            </a:lvl9pPr>
          </a:lstStyle>
          <a:p>
            <a:pPr algn="ctr" defTabSz="914240">
              <a:defRPr/>
            </a:pPr>
            <a:endParaRPr lang="en-IN" sz="1800">
              <a:solidFill>
                <a:sysClr val="window" lastClr="FFFFFF"/>
              </a:solidFill>
              <a:latin typeface="Calibri"/>
            </a:endParaRPr>
          </a:p>
        </p:txBody>
      </p:sp>
      <p:sp>
        <p:nvSpPr>
          <p:cNvPr id="222" name="Rectangle 221">
            <a:extLst>
              <a:ext uri="{FF2B5EF4-FFF2-40B4-BE49-F238E27FC236}">
                <a16:creationId xmlns:a16="http://schemas.microsoft.com/office/drawing/2014/main" id="{D028F057-090E-4C97-A47E-CE15BE4D5459}"/>
              </a:ext>
            </a:extLst>
          </p:cNvPr>
          <p:cNvSpPr/>
          <p:nvPr/>
        </p:nvSpPr>
        <p:spPr>
          <a:xfrm>
            <a:off x="460635" y="3368718"/>
            <a:ext cx="2574932" cy="2554545"/>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4472C4">
                    <a:lumMod val="75000"/>
                  </a:srgbClr>
                </a:solidFill>
                <a:latin typeface="Sylfaen" panose="010A0502050306030303" pitchFamily="18" charset="0"/>
              </a:rPr>
              <a:t>ყოველი დასაქმებული მოქალაქე საკუთარი </a:t>
            </a:r>
            <a:r>
              <a:rPr lang="ka-GE" sz="2000" dirty="0" smtClean="0">
                <a:solidFill>
                  <a:srgbClr val="4472C4">
                    <a:lumMod val="75000"/>
                  </a:srgbClr>
                </a:solidFill>
                <a:latin typeface="Sylfaen" panose="010A0502050306030303" pitchFamily="18" charset="0"/>
              </a:rPr>
              <a:t>ჯანმრთელობის </a:t>
            </a:r>
            <a:r>
              <a:rPr lang="ka-GE" sz="2000" dirty="0">
                <a:solidFill>
                  <a:srgbClr val="4472C4">
                    <a:lumMod val="75000"/>
                  </a:srgbClr>
                </a:solidFill>
                <a:latin typeface="Sylfaen" panose="010A0502050306030303" pitchFamily="18" charset="0"/>
              </a:rPr>
              <a:t>საჭიროებებზე </a:t>
            </a:r>
            <a:r>
              <a:rPr lang="ka-GE" sz="2000" dirty="0" smtClean="0">
                <a:solidFill>
                  <a:srgbClr val="4472C4">
                    <a:lumMod val="75000"/>
                  </a:srgbClr>
                </a:solidFill>
                <a:latin typeface="Sylfaen" panose="010A0502050306030303" pitchFamily="18" charset="0"/>
              </a:rPr>
              <a:t>ინაწილებს </a:t>
            </a:r>
            <a:r>
              <a:rPr lang="ka-GE" sz="2000" dirty="0">
                <a:solidFill>
                  <a:srgbClr val="4472C4">
                    <a:lumMod val="75000"/>
                  </a:srgbClr>
                </a:solidFill>
                <a:latin typeface="Sylfaen" panose="010A0502050306030303" pitchFamily="18" charset="0"/>
              </a:rPr>
              <a:t>პასუხისმგებლობას სახელმწიფოსთან</a:t>
            </a:r>
            <a:endParaRPr lang="en-IN" sz="2000" dirty="0">
              <a:solidFill>
                <a:srgbClr val="4472C4">
                  <a:lumMod val="75000"/>
                </a:srgb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8" name="Rectangle 227">
            <a:extLst>
              <a:ext uri="{FF2B5EF4-FFF2-40B4-BE49-F238E27FC236}">
                <a16:creationId xmlns:a16="http://schemas.microsoft.com/office/drawing/2014/main" id="{9195BB9B-D6C8-4F4E-8409-E970EEC8C63B}"/>
              </a:ext>
            </a:extLst>
          </p:cNvPr>
          <p:cNvSpPr/>
          <p:nvPr/>
        </p:nvSpPr>
        <p:spPr>
          <a:xfrm>
            <a:off x="3815644" y="533629"/>
            <a:ext cx="3954852" cy="1938992"/>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2000" dirty="0">
                <a:solidFill>
                  <a:srgbClr val="339966"/>
                </a:solidFill>
                <a:latin typeface="Sylfaen" panose="010A0502050306030303" pitchFamily="18" charset="0"/>
              </a:rPr>
              <a:t>  დასაქმებული პირი იწყებს ყოველთვიური შენატანის განხორციელებას, რომელიც აკუმულირდება კანონით დადგენილ სადაზღვევო სისტემაში/სქემაში</a:t>
            </a:r>
            <a:endParaRPr lang="en-IN" sz="2000" dirty="0">
              <a:solidFill>
                <a:srgbClr val="339966"/>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2" name="Rectangle 271">
            <a:extLst>
              <a:ext uri="{FF2B5EF4-FFF2-40B4-BE49-F238E27FC236}">
                <a16:creationId xmlns:a16="http://schemas.microsoft.com/office/drawing/2014/main" id="{6B412945-F4B1-4068-8543-1FA72466A4EE}"/>
              </a:ext>
            </a:extLst>
          </p:cNvPr>
          <p:cNvSpPr/>
          <p:nvPr/>
        </p:nvSpPr>
        <p:spPr>
          <a:xfrm>
            <a:off x="7913146" y="2809135"/>
            <a:ext cx="3204332" cy="3139321"/>
          </a:xfrm>
          <a:prstGeom prst="rect">
            <a:avLst/>
          </a:prstGeom>
        </p:spPr>
        <p:txBody>
          <a:bodyPr wrap="square" lIns="0" rIns="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defTabSz="914240"/>
            <a:r>
              <a:rPr lang="ka-GE" sz="1800" dirty="0">
                <a:solidFill>
                  <a:schemeClr val="accent2">
                    <a:lumMod val="75000"/>
                  </a:schemeClr>
                </a:solidFill>
                <a:latin typeface="Sylfaen" panose="010A0502050306030303" pitchFamily="18" charset="0"/>
              </a:rPr>
              <a:t>სადაზღვევო კომპანია ახორციელებს პროცესის </a:t>
            </a:r>
            <a:r>
              <a:rPr lang="ka-GE" sz="1800" dirty="0" smtClean="0">
                <a:solidFill>
                  <a:schemeClr val="accent2">
                    <a:lumMod val="75000"/>
                  </a:schemeClr>
                </a:solidFill>
                <a:latin typeface="Sylfaen" panose="010A0502050306030303" pitchFamily="18" charset="0"/>
              </a:rPr>
              <a:t>ადმინისტრირებას </a:t>
            </a:r>
            <a:r>
              <a:rPr lang="ka-GE" sz="1800" dirty="0">
                <a:solidFill>
                  <a:schemeClr val="accent2">
                    <a:lumMod val="75000"/>
                  </a:schemeClr>
                </a:solidFill>
                <a:latin typeface="Sylfaen" panose="010A0502050306030303" pitchFamily="18" charset="0"/>
              </a:rPr>
              <a:t>და </a:t>
            </a:r>
            <a:r>
              <a:rPr lang="ka-GE" sz="1800" b="1" u="sng" dirty="0">
                <a:solidFill>
                  <a:srgbClr val="C00000"/>
                </a:solidFill>
                <a:latin typeface="Sylfaen" panose="010A0502050306030303" pitchFamily="18" charset="0"/>
              </a:rPr>
              <a:t>არა</a:t>
            </a:r>
            <a:r>
              <a:rPr lang="ka-GE" sz="1800" u="sng" dirty="0">
                <a:solidFill>
                  <a:srgbClr val="C00000"/>
                </a:solidFill>
                <a:latin typeface="Sylfaen" panose="010A0502050306030303" pitchFamily="18" charset="0"/>
              </a:rPr>
              <a:t> სამედიცინო მომსახურების მიწოდებას</a:t>
            </a:r>
            <a:r>
              <a:rPr lang="ka-GE" sz="1800" dirty="0">
                <a:solidFill>
                  <a:schemeClr val="accent2">
                    <a:lumMod val="75000"/>
                  </a:schemeClr>
                </a:solidFill>
                <a:latin typeface="Sylfaen" panose="010A0502050306030303" pitchFamily="18" charset="0"/>
              </a:rPr>
              <a:t>.</a:t>
            </a:r>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algn="ctr" defTabSz="914240"/>
            <a:r>
              <a:rPr lang="ka-GE" sz="1800" dirty="0">
                <a:solidFill>
                  <a:schemeClr val="accent2">
                    <a:lumMod val="75000"/>
                  </a:schemeClr>
                </a:solidFill>
                <a:latin typeface="Sylfaen" panose="010A0502050306030303" pitchFamily="18" charset="0"/>
              </a:rPr>
              <a:t>სადაზღვევო კომპანიებს შესათავაზებელი პაკეტები, ტარიფები და ვალდებულებები განესაზღვრებათ კანონით.</a:t>
            </a:r>
          </a:p>
          <a:p>
            <a:pPr algn="ctr" defTabSz="914240"/>
            <a:endParaRPr lang="en-IN" sz="1800" dirty="0">
              <a:solidFill>
                <a:schemeClr val="accent2">
                  <a:lumMod val="75000"/>
                </a:schemeClr>
              </a:solidFill>
              <a:latin typeface="Open Sans" panose="020B0606030504020204" pitchFamily="34" charset="0"/>
              <a:ea typeface="Open Sans" panose="020B0606030504020204" pitchFamily="34" charset="0"/>
              <a:cs typeface="Open Sans" panose="020B0606030504020204" pitchFamily="34" charset="0"/>
            </a:endParaRPr>
          </a:p>
        </p:txBody>
      </p:sp>
      <p:grpSp>
        <p:nvGrpSpPr>
          <p:cNvPr id="273" name="Google Shape;4687;p42"/>
          <p:cNvGrpSpPr/>
          <p:nvPr/>
        </p:nvGrpSpPr>
        <p:grpSpPr>
          <a:xfrm>
            <a:off x="7357104" y="4678822"/>
            <a:ext cx="394835" cy="425921"/>
            <a:chOff x="-63669700" y="2646600"/>
            <a:chExt cx="324525" cy="317625"/>
          </a:xfrm>
          <a:solidFill>
            <a:schemeClr val="bg1"/>
          </a:solidFill>
        </p:grpSpPr>
        <p:sp>
          <p:nvSpPr>
            <p:cNvPr id="274"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sp>
          <p:nvSpPr>
            <p:cNvPr id="275"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chemeClr val="bg1"/>
              </a:solidFill>
            </a:ln>
          </p:spPr>
          <p:txBody>
            <a:bodyPr spcFirstLastPara="1" wrap="square" lIns="68569" tIns="68569" rIns="68569" bIns="68569" anchor="ctr" anchorCtr="0">
              <a:noAutofit/>
            </a:bodyPr>
            <a:lstStyle/>
            <a:p>
              <a:pPr defTabSz="685800">
                <a:buClr>
                  <a:srgbClr val="000000"/>
                </a:buClr>
              </a:pPr>
              <a:endParaRPr sz="1500" kern="0">
                <a:solidFill>
                  <a:srgbClr val="000000"/>
                </a:solidFill>
                <a:latin typeface="Arial"/>
                <a:cs typeface="Arial"/>
                <a:sym typeface="Arial"/>
              </a:endParaRPr>
            </a:p>
          </p:txBody>
        </p:sp>
      </p:grpSp>
      <p:grpSp>
        <p:nvGrpSpPr>
          <p:cNvPr id="384" name="Google Shape;12535;p53"/>
          <p:cNvGrpSpPr/>
          <p:nvPr/>
        </p:nvGrpSpPr>
        <p:grpSpPr>
          <a:xfrm>
            <a:off x="5374037" y="2649783"/>
            <a:ext cx="395397" cy="445664"/>
            <a:chOff x="4670239" y="1541599"/>
            <a:chExt cx="359679" cy="321833"/>
          </a:xfrm>
        </p:grpSpPr>
        <p:sp>
          <p:nvSpPr>
            <p:cNvPr id="385"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6"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7"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8"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sp>
          <p:nvSpPr>
            <p:cNvPr id="389"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chemeClr val="bg1">
                <a:lumMod val="95000"/>
              </a:schemeClr>
            </a:solidFill>
            <a:ln>
              <a:solidFill>
                <a:schemeClr val="bg1"/>
              </a:solidFill>
            </a:ln>
          </p:spPr>
          <p:txBody>
            <a:bodyPr spcFirstLastPara="1" wrap="square" lIns="68569" tIns="68569" rIns="68569" bIns="68569" anchor="ctr" anchorCtr="0">
              <a:noAutofit/>
            </a:bodyPr>
            <a:lstStyle/>
            <a:p>
              <a:pPr defTabSz="685800"/>
              <a:endParaRPr sz="1350">
                <a:solidFill>
                  <a:prstClr val="black"/>
                </a:solidFill>
                <a:latin typeface="Calibri"/>
              </a:endParaRPr>
            </a:p>
          </p:txBody>
        </p:sp>
      </p:grpSp>
      <p:grpSp>
        <p:nvGrpSpPr>
          <p:cNvPr id="65" name="Group 64">
            <a:extLst>
              <a:ext uri="{FF2B5EF4-FFF2-40B4-BE49-F238E27FC236}">
                <a16:creationId xmlns:a16="http://schemas.microsoft.com/office/drawing/2014/main" id="{84906875-3ABD-432C-88DE-B18F435CF0CD}"/>
              </a:ext>
            </a:extLst>
          </p:cNvPr>
          <p:cNvGrpSpPr/>
          <p:nvPr/>
        </p:nvGrpSpPr>
        <p:grpSpPr>
          <a:xfrm>
            <a:off x="3424848" y="4731638"/>
            <a:ext cx="353273" cy="392926"/>
            <a:chOff x="4135438" y="4778377"/>
            <a:chExt cx="565208" cy="628650"/>
          </a:xfrm>
        </p:grpSpPr>
        <p:sp>
          <p:nvSpPr>
            <p:cNvPr id="66" name="Freeform 341">
              <a:extLst>
                <a:ext uri="{FF2B5EF4-FFF2-40B4-BE49-F238E27FC236}">
                  <a16:creationId xmlns:a16="http://schemas.microsoft.com/office/drawing/2014/main" id="{BCE88C47-E7B8-4047-919C-2A91DF0C061B}"/>
                </a:ext>
              </a:extLst>
            </p:cNvPr>
            <p:cNvSpPr>
              <a:spLocks/>
            </p:cNvSpPr>
            <p:nvPr/>
          </p:nvSpPr>
          <p:spPr bwMode="auto">
            <a:xfrm>
              <a:off x="4135438" y="4778377"/>
              <a:ext cx="565208" cy="628650"/>
            </a:xfrm>
            <a:custGeom>
              <a:avLst/>
              <a:gdLst>
                <a:gd name="T0" fmla="*/ 74 w 83"/>
                <a:gd name="T1" fmla="*/ 32 h 92"/>
                <a:gd name="T2" fmla="*/ 38 w 83"/>
                <a:gd name="T3" fmla="*/ 0 h 92"/>
                <a:gd name="T4" fmla="*/ 0 w 83"/>
                <a:gd name="T5" fmla="*/ 38 h 92"/>
                <a:gd name="T6" fmla="*/ 16 w 83"/>
                <a:gd name="T7" fmla="*/ 69 h 92"/>
                <a:gd name="T8" fmla="*/ 16 w 83"/>
                <a:gd name="T9" fmla="*/ 92 h 92"/>
                <a:gd name="T10" fmla="*/ 56 w 83"/>
                <a:gd name="T11" fmla="*/ 92 h 92"/>
                <a:gd name="T12" fmla="*/ 56 w 83"/>
                <a:gd name="T13" fmla="*/ 78 h 92"/>
                <a:gd name="T14" fmla="*/ 71 w 83"/>
                <a:gd name="T15" fmla="*/ 75 h 92"/>
                <a:gd name="T16" fmla="*/ 74 w 83"/>
                <a:gd name="T17" fmla="*/ 56 h 92"/>
                <a:gd name="T18" fmla="*/ 80 w 83"/>
                <a:gd name="T19" fmla="*/ 56 h 92"/>
                <a:gd name="T20" fmla="*/ 82 w 83"/>
                <a:gd name="T21" fmla="*/ 55 h 92"/>
                <a:gd name="T22" fmla="*/ 83 w 83"/>
                <a:gd name="T23" fmla="*/ 52 h 92"/>
                <a:gd name="T24" fmla="*/ 74 w 83"/>
                <a:gd name="T25" fmla="*/ 3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92">
                  <a:moveTo>
                    <a:pt x="74" y="32"/>
                  </a:moveTo>
                  <a:cubicBezTo>
                    <a:pt x="74" y="11"/>
                    <a:pt x="55" y="0"/>
                    <a:pt x="38" y="0"/>
                  </a:cubicBezTo>
                  <a:cubicBezTo>
                    <a:pt x="17" y="0"/>
                    <a:pt x="0" y="17"/>
                    <a:pt x="0" y="38"/>
                  </a:cubicBezTo>
                  <a:cubicBezTo>
                    <a:pt x="0" y="50"/>
                    <a:pt x="4" y="62"/>
                    <a:pt x="16" y="69"/>
                  </a:cubicBezTo>
                  <a:cubicBezTo>
                    <a:pt x="16" y="92"/>
                    <a:pt x="16" y="92"/>
                    <a:pt x="16" y="92"/>
                  </a:cubicBezTo>
                  <a:cubicBezTo>
                    <a:pt x="56" y="92"/>
                    <a:pt x="56" y="92"/>
                    <a:pt x="56" y="92"/>
                  </a:cubicBezTo>
                  <a:cubicBezTo>
                    <a:pt x="56" y="78"/>
                    <a:pt x="56" y="78"/>
                    <a:pt x="56" y="78"/>
                  </a:cubicBezTo>
                  <a:cubicBezTo>
                    <a:pt x="64" y="78"/>
                    <a:pt x="68" y="78"/>
                    <a:pt x="71" y="75"/>
                  </a:cubicBezTo>
                  <a:cubicBezTo>
                    <a:pt x="74" y="71"/>
                    <a:pt x="74" y="56"/>
                    <a:pt x="74" y="56"/>
                  </a:cubicBezTo>
                  <a:cubicBezTo>
                    <a:pt x="74" y="56"/>
                    <a:pt x="78" y="56"/>
                    <a:pt x="80" y="56"/>
                  </a:cubicBezTo>
                  <a:cubicBezTo>
                    <a:pt x="81" y="56"/>
                    <a:pt x="82" y="56"/>
                    <a:pt x="82" y="55"/>
                  </a:cubicBezTo>
                  <a:cubicBezTo>
                    <a:pt x="83" y="54"/>
                    <a:pt x="83" y="53"/>
                    <a:pt x="83" y="52"/>
                  </a:cubicBezTo>
                  <a:cubicBezTo>
                    <a:pt x="83" y="46"/>
                    <a:pt x="74" y="35"/>
                    <a:pt x="74" y="32"/>
                  </a:cubicBezTo>
                  <a:close/>
                </a:path>
              </a:pathLst>
            </a:custGeom>
            <a:noFill/>
            <a:ln w="12700" cap="flat">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nvGrpSpPr>
            <p:cNvPr id="67" name="Group 66">
              <a:extLst>
                <a:ext uri="{FF2B5EF4-FFF2-40B4-BE49-F238E27FC236}">
                  <a16:creationId xmlns:a16="http://schemas.microsoft.com/office/drawing/2014/main" id="{00E21960-704B-476B-B425-DDCC738B7EF0}"/>
                </a:ext>
              </a:extLst>
            </p:cNvPr>
            <p:cNvGrpSpPr/>
            <p:nvPr/>
          </p:nvGrpSpPr>
          <p:grpSpPr>
            <a:xfrm>
              <a:off x="4195763" y="4868862"/>
              <a:ext cx="272256" cy="272256"/>
              <a:chOff x="4119563" y="3979863"/>
              <a:chExt cx="346075" cy="346075"/>
            </a:xfrm>
          </p:grpSpPr>
          <p:sp>
            <p:nvSpPr>
              <p:cNvPr id="68" name="Freeform 16">
                <a:extLst>
                  <a:ext uri="{FF2B5EF4-FFF2-40B4-BE49-F238E27FC236}">
                    <a16:creationId xmlns:a16="http://schemas.microsoft.com/office/drawing/2014/main" id="{30DB788F-3B3A-435A-857D-F339C8D6823B}"/>
                  </a:ext>
                </a:extLst>
              </p:cNvPr>
              <p:cNvSpPr>
                <a:spLocks/>
              </p:cNvSpPr>
              <p:nvPr/>
            </p:nvSpPr>
            <p:spPr bwMode="auto">
              <a:xfrm>
                <a:off x="4119563" y="3979863"/>
                <a:ext cx="346075" cy="346075"/>
              </a:xfrm>
              <a:custGeom>
                <a:avLst/>
                <a:gdLst>
                  <a:gd name="T0" fmla="*/ 79 w 92"/>
                  <a:gd name="T1" fmla="*/ 52 h 92"/>
                  <a:gd name="T2" fmla="*/ 92 w 92"/>
                  <a:gd name="T3" fmla="*/ 52 h 92"/>
                  <a:gd name="T4" fmla="*/ 92 w 92"/>
                  <a:gd name="T5" fmla="*/ 40 h 92"/>
                  <a:gd name="T6" fmla="*/ 79 w 92"/>
                  <a:gd name="T7" fmla="*/ 40 h 92"/>
                  <a:gd name="T8" fmla="*/ 75 w 92"/>
                  <a:gd name="T9" fmla="*/ 28 h 92"/>
                  <a:gd name="T10" fmla="*/ 84 w 92"/>
                  <a:gd name="T11" fmla="*/ 19 h 92"/>
                  <a:gd name="T12" fmla="*/ 73 w 92"/>
                  <a:gd name="T13" fmla="*/ 8 h 92"/>
                  <a:gd name="T14" fmla="*/ 64 w 92"/>
                  <a:gd name="T15" fmla="*/ 17 h 92"/>
                  <a:gd name="T16" fmla="*/ 52 w 92"/>
                  <a:gd name="T17" fmla="*/ 13 h 92"/>
                  <a:gd name="T18" fmla="*/ 52 w 92"/>
                  <a:gd name="T19" fmla="*/ 0 h 92"/>
                  <a:gd name="T20" fmla="*/ 40 w 92"/>
                  <a:gd name="T21" fmla="*/ 0 h 92"/>
                  <a:gd name="T22" fmla="*/ 40 w 92"/>
                  <a:gd name="T23" fmla="*/ 13 h 92"/>
                  <a:gd name="T24" fmla="*/ 28 w 92"/>
                  <a:gd name="T25" fmla="*/ 17 h 92"/>
                  <a:gd name="T26" fmla="*/ 19 w 92"/>
                  <a:gd name="T27" fmla="*/ 8 h 92"/>
                  <a:gd name="T28" fmla="*/ 8 w 92"/>
                  <a:gd name="T29" fmla="*/ 19 h 92"/>
                  <a:gd name="T30" fmla="*/ 17 w 92"/>
                  <a:gd name="T31" fmla="*/ 28 h 92"/>
                  <a:gd name="T32" fmla="*/ 13 w 92"/>
                  <a:gd name="T33" fmla="*/ 40 h 92"/>
                  <a:gd name="T34" fmla="*/ 0 w 92"/>
                  <a:gd name="T35" fmla="*/ 40 h 92"/>
                  <a:gd name="T36" fmla="*/ 0 w 92"/>
                  <a:gd name="T37" fmla="*/ 52 h 92"/>
                  <a:gd name="T38" fmla="*/ 13 w 92"/>
                  <a:gd name="T39" fmla="*/ 52 h 92"/>
                  <a:gd name="T40" fmla="*/ 17 w 92"/>
                  <a:gd name="T41" fmla="*/ 64 h 92"/>
                  <a:gd name="T42" fmla="*/ 8 w 92"/>
                  <a:gd name="T43" fmla="*/ 73 h 92"/>
                  <a:gd name="T44" fmla="*/ 19 w 92"/>
                  <a:gd name="T45" fmla="*/ 84 h 92"/>
                  <a:gd name="T46" fmla="*/ 28 w 92"/>
                  <a:gd name="T47" fmla="*/ 75 h 92"/>
                  <a:gd name="T48" fmla="*/ 40 w 92"/>
                  <a:gd name="T49" fmla="*/ 79 h 92"/>
                  <a:gd name="T50" fmla="*/ 40 w 92"/>
                  <a:gd name="T51" fmla="*/ 92 h 92"/>
                  <a:gd name="T52" fmla="*/ 52 w 92"/>
                  <a:gd name="T53" fmla="*/ 92 h 92"/>
                  <a:gd name="T54" fmla="*/ 52 w 92"/>
                  <a:gd name="T55" fmla="*/ 79 h 92"/>
                  <a:gd name="T56" fmla="*/ 64 w 92"/>
                  <a:gd name="T57" fmla="*/ 75 h 92"/>
                  <a:gd name="T58" fmla="*/ 73 w 92"/>
                  <a:gd name="T59" fmla="*/ 84 h 92"/>
                  <a:gd name="T60" fmla="*/ 84 w 92"/>
                  <a:gd name="T61" fmla="*/ 73 h 92"/>
                  <a:gd name="T62" fmla="*/ 75 w 92"/>
                  <a:gd name="T63" fmla="*/ 64 h 92"/>
                  <a:gd name="T64" fmla="*/ 79 w 92"/>
                  <a:gd name="T65" fmla="*/ 5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2" h="92">
                    <a:moveTo>
                      <a:pt x="79" y="52"/>
                    </a:moveTo>
                    <a:cubicBezTo>
                      <a:pt x="92" y="52"/>
                      <a:pt x="92" y="52"/>
                      <a:pt x="92" y="52"/>
                    </a:cubicBezTo>
                    <a:cubicBezTo>
                      <a:pt x="92" y="40"/>
                      <a:pt x="92" y="40"/>
                      <a:pt x="92" y="40"/>
                    </a:cubicBezTo>
                    <a:cubicBezTo>
                      <a:pt x="79" y="40"/>
                      <a:pt x="79" y="40"/>
                      <a:pt x="79" y="40"/>
                    </a:cubicBezTo>
                    <a:cubicBezTo>
                      <a:pt x="78" y="37"/>
                      <a:pt x="77" y="31"/>
                      <a:pt x="75" y="28"/>
                    </a:cubicBezTo>
                    <a:cubicBezTo>
                      <a:pt x="84" y="19"/>
                      <a:pt x="84" y="19"/>
                      <a:pt x="84" y="19"/>
                    </a:cubicBezTo>
                    <a:cubicBezTo>
                      <a:pt x="73" y="8"/>
                      <a:pt x="73" y="8"/>
                      <a:pt x="73" y="8"/>
                    </a:cubicBezTo>
                    <a:cubicBezTo>
                      <a:pt x="64" y="17"/>
                      <a:pt x="64" y="17"/>
                      <a:pt x="64" y="17"/>
                    </a:cubicBezTo>
                    <a:cubicBezTo>
                      <a:pt x="61" y="15"/>
                      <a:pt x="55" y="14"/>
                      <a:pt x="52" y="13"/>
                    </a:cubicBezTo>
                    <a:cubicBezTo>
                      <a:pt x="52" y="0"/>
                      <a:pt x="52" y="0"/>
                      <a:pt x="52" y="0"/>
                    </a:cubicBezTo>
                    <a:cubicBezTo>
                      <a:pt x="40" y="0"/>
                      <a:pt x="40" y="0"/>
                      <a:pt x="40" y="0"/>
                    </a:cubicBezTo>
                    <a:cubicBezTo>
                      <a:pt x="40" y="13"/>
                      <a:pt x="40" y="13"/>
                      <a:pt x="40" y="13"/>
                    </a:cubicBezTo>
                    <a:cubicBezTo>
                      <a:pt x="37" y="14"/>
                      <a:pt x="31" y="15"/>
                      <a:pt x="28" y="17"/>
                    </a:cubicBezTo>
                    <a:cubicBezTo>
                      <a:pt x="19" y="8"/>
                      <a:pt x="19" y="8"/>
                      <a:pt x="19" y="8"/>
                    </a:cubicBezTo>
                    <a:cubicBezTo>
                      <a:pt x="8" y="19"/>
                      <a:pt x="8" y="19"/>
                      <a:pt x="8" y="19"/>
                    </a:cubicBezTo>
                    <a:cubicBezTo>
                      <a:pt x="17" y="28"/>
                      <a:pt x="17" y="28"/>
                      <a:pt x="17" y="28"/>
                    </a:cubicBezTo>
                    <a:cubicBezTo>
                      <a:pt x="15" y="31"/>
                      <a:pt x="14" y="37"/>
                      <a:pt x="13" y="40"/>
                    </a:cubicBezTo>
                    <a:cubicBezTo>
                      <a:pt x="0" y="40"/>
                      <a:pt x="0" y="40"/>
                      <a:pt x="0" y="40"/>
                    </a:cubicBezTo>
                    <a:cubicBezTo>
                      <a:pt x="0" y="52"/>
                      <a:pt x="0" y="52"/>
                      <a:pt x="0" y="52"/>
                    </a:cubicBezTo>
                    <a:cubicBezTo>
                      <a:pt x="13" y="52"/>
                      <a:pt x="13" y="52"/>
                      <a:pt x="13" y="52"/>
                    </a:cubicBezTo>
                    <a:cubicBezTo>
                      <a:pt x="14" y="55"/>
                      <a:pt x="15" y="61"/>
                      <a:pt x="17" y="64"/>
                    </a:cubicBezTo>
                    <a:cubicBezTo>
                      <a:pt x="8" y="73"/>
                      <a:pt x="8" y="73"/>
                      <a:pt x="8" y="73"/>
                    </a:cubicBezTo>
                    <a:cubicBezTo>
                      <a:pt x="19" y="84"/>
                      <a:pt x="19" y="84"/>
                      <a:pt x="19" y="84"/>
                    </a:cubicBezTo>
                    <a:cubicBezTo>
                      <a:pt x="28" y="75"/>
                      <a:pt x="28" y="75"/>
                      <a:pt x="28" y="75"/>
                    </a:cubicBezTo>
                    <a:cubicBezTo>
                      <a:pt x="31" y="77"/>
                      <a:pt x="37" y="78"/>
                      <a:pt x="40" y="79"/>
                    </a:cubicBezTo>
                    <a:cubicBezTo>
                      <a:pt x="40" y="92"/>
                      <a:pt x="40" y="92"/>
                      <a:pt x="40" y="92"/>
                    </a:cubicBezTo>
                    <a:cubicBezTo>
                      <a:pt x="52" y="92"/>
                      <a:pt x="52" y="92"/>
                      <a:pt x="52" y="92"/>
                    </a:cubicBezTo>
                    <a:cubicBezTo>
                      <a:pt x="52" y="79"/>
                      <a:pt x="52" y="79"/>
                      <a:pt x="52" y="79"/>
                    </a:cubicBezTo>
                    <a:cubicBezTo>
                      <a:pt x="55" y="78"/>
                      <a:pt x="61" y="77"/>
                      <a:pt x="64" y="75"/>
                    </a:cubicBezTo>
                    <a:cubicBezTo>
                      <a:pt x="73" y="84"/>
                      <a:pt x="73" y="84"/>
                      <a:pt x="73" y="84"/>
                    </a:cubicBezTo>
                    <a:cubicBezTo>
                      <a:pt x="84" y="73"/>
                      <a:pt x="84" y="73"/>
                      <a:pt x="84" y="73"/>
                    </a:cubicBezTo>
                    <a:cubicBezTo>
                      <a:pt x="75" y="64"/>
                      <a:pt x="75" y="64"/>
                      <a:pt x="75" y="64"/>
                    </a:cubicBezTo>
                    <a:cubicBezTo>
                      <a:pt x="77" y="61"/>
                      <a:pt x="78" y="55"/>
                      <a:pt x="79" y="52"/>
                    </a:cubicBezTo>
                    <a:close/>
                  </a:path>
                </a:pathLst>
              </a:cu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sp>
            <p:nvSpPr>
              <p:cNvPr id="69" name="Oval 68">
                <a:extLst>
                  <a:ext uri="{FF2B5EF4-FFF2-40B4-BE49-F238E27FC236}">
                    <a16:creationId xmlns:a16="http://schemas.microsoft.com/office/drawing/2014/main" id="{E1E64C82-A220-4E27-9C6F-054181EE65E5}"/>
                  </a:ext>
                </a:extLst>
              </p:cNvPr>
              <p:cNvSpPr>
                <a:spLocks noChangeArrowheads="1"/>
              </p:cNvSpPr>
              <p:nvPr/>
            </p:nvSpPr>
            <p:spPr bwMode="auto">
              <a:xfrm>
                <a:off x="4225925" y="4084638"/>
                <a:ext cx="134938" cy="136525"/>
              </a:xfrm>
              <a:prstGeom prst="ellipse">
                <a:avLst/>
              </a:prstGeom>
              <a:noFill/>
              <a:ln w="12700" cap="rnd">
                <a:solidFill>
                  <a:sysClr val="window" lastClr="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914400">
                  <a:defRPr/>
                </a:pPr>
                <a:endParaRPr lang="id-ID" kern="0">
                  <a:solidFill>
                    <a:prstClr val="black"/>
                  </a:solidFill>
                  <a:latin typeface="Segoe UI Light"/>
                </a:endParaRPr>
              </a:p>
            </p:txBody>
          </p:sp>
        </p:grpSp>
      </p:grpSp>
      <p:sp>
        <p:nvSpPr>
          <p:cNvPr id="71" name="Oval 70"/>
          <p:cNvSpPr/>
          <p:nvPr/>
        </p:nvSpPr>
        <p:spPr>
          <a:xfrm rot="10800000" flipV="1">
            <a:off x="2830640" y="137711"/>
            <a:ext cx="1263825" cy="1118867"/>
          </a:xfrm>
          <a:prstGeom prst="ellipse">
            <a:avLst/>
          </a:prstGeom>
          <a:noFill/>
          <a:ln w="76200" cap="flat" cmpd="sng" algn="ctr">
            <a:solidFill>
              <a:srgbClr val="FFFFFF"/>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72" name="Freeform 72"/>
          <p:cNvSpPr>
            <a:spLocks noEditPoints="1"/>
          </p:cNvSpPr>
          <p:nvPr/>
        </p:nvSpPr>
        <p:spPr bwMode="auto">
          <a:xfrm>
            <a:off x="3044276" y="323817"/>
            <a:ext cx="929495" cy="639014"/>
          </a:xfrm>
          <a:custGeom>
            <a:avLst/>
            <a:gdLst>
              <a:gd name="T0" fmla="*/ 249238 w 73"/>
              <a:gd name="T1" fmla="*/ 48045 h 68"/>
              <a:gd name="T2" fmla="*/ 249238 w 73"/>
              <a:gd name="T3" fmla="*/ 65204 h 68"/>
              <a:gd name="T4" fmla="*/ 232167 w 73"/>
              <a:gd name="T5" fmla="*/ 65204 h 68"/>
              <a:gd name="T6" fmla="*/ 221924 w 73"/>
              <a:gd name="T7" fmla="*/ 75500 h 68"/>
              <a:gd name="T8" fmla="*/ 23900 w 73"/>
              <a:gd name="T9" fmla="*/ 75500 h 68"/>
              <a:gd name="T10" fmla="*/ 17071 w 73"/>
              <a:gd name="T11" fmla="*/ 65204 h 68"/>
              <a:gd name="T12" fmla="*/ 0 w 73"/>
              <a:gd name="T13" fmla="*/ 65204 h 68"/>
              <a:gd name="T14" fmla="*/ 0 w 73"/>
              <a:gd name="T15" fmla="*/ 48045 h 68"/>
              <a:gd name="T16" fmla="*/ 122912 w 73"/>
              <a:gd name="T17" fmla="*/ 0 h 68"/>
              <a:gd name="T18" fmla="*/ 249238 w 73"/>
              <a:gd name="T19" fmla="*/ 48045 h 68"/>
              <a:gd name="T20" fmla="*/ 249238 w 73"/>
              <a:gd name="T21" fmla="*/ 216204 h 68"/>
              <a:gd name="T22" fmla="*/ 249238 w 73"/>
              <a:gd name="T23" fmla="*/ 233363 h 68"/>
              <a:gd name="T24" fmla="*/ 0 w 73"/>
              <a:gd name="T25" fmla="*/ 233363 h 68"/>
              <a:gd name="T26" fmla="*/ 0 w 73"/>
              <a:gd name="T27" fmla="*/ 216204 h 68"/>
              <a:gd name="T28" fmla="*/ 6828 w 73"/>
              <a:gd name="T29" fmla="*/ 205909 h 68"/>
              <a:gd name="T30" fmla="*/ 238995 w 73"/>
              <a:gd name="T31" fmla="*/ 205909 h 68"/>
              <a:gd name="T32" fmla="*/ 249238 w 73"/>
              <a:gd name="T33" fmla="*/ 216204 h 68"/>
              <a:gd name="T34" fmla="*/ 64870 w 73"/>
              <a:gd name="T35" fmla="*/ 82363 h 68"/>
              <a:gd name="T36" fmla="*/ 64870 w 73"/>
              <a:gd name="T37" fmla="*/ 181886 h 68"/>
              <a:gd name="T38" fmla="*/ 81941 w 73"/>
              <a:gd name="T39" fmla="*/ 181886 h 68"/>
              <a:gd name="T40" fmla="*/ 81941 w 73"/>
              <a:gd name="T41" fmla="*/ 82363 h 68"/>
              <a:gd name="T42" fmla="*/ 116083 w 73"/>
              <a:gd name="T43" fmla="*/ 82363 h 68"/>
              <a:gd name="T44" fmla="*/ 116083 w 73"/>
              <a:gd name="T45" fmla="*/ 181886 h 68"/>
              <a:gd name="T46" fmla="*/ 133155 w 73"/>
              <a:gd name="T47" fmla="*/ 181886 h 68"/>
              <a:gd name="T48" fmla="*/ 133155 w 73"/>
              <a:gd name="T49" fmla="*/ 82363 h 68"/>
              <a:gd name="T50" fmla="*/ 163883 w 73"/>
              <a:gd name="T51" fmla="*/ 82363 h 68"/>
              <a:gd name="T52" fmla="*/ 163883 w 73"/>
              <a:gd name="T53" fmla="*/ 181886 h 68"/>
              <a:gd name="T54" fmla="*/ 180954 w 73"/>
              <a:gd name="T55" fmla="*/ 181886 h 68"/>
              <a:gd name="T56" fmla="*/ 180954 w 73"/>
              <a:gd name="T57" fmla="*/ 82363 h 68"/>
              <a:gd name="T58" fmla="*/ 215096 w 73"/>
              <a:gd name="T59" fmla="*/ 82363 h 68"/>
              <a:gd name="T60" fmla="*/ 215096 w 73"/>
              <a:gd name="T61" fmla="*/ 181886 h 68"/>
              <a:gd name="T62" fmla="*/ 221924 w 73"/>
              <a:gd name="T63" fmla="*/ 181886 h 68"/>
              <a:gd name="T64" fmla="*/ 232167 w 73"/>
              <a:gd name="T65" fmla="*/ 192181 h 68"/>
              <a:gd name="T66" fmla="*/ 232167 w 73"/>
              <a:gd name="T67" fmla="*/ 199045 h 68"/>
              <a:gd name="T68" fmla="*/ 17071 w 73"/>
              <a:gd name="T69" fmla="*/ 199045 h 68"/>
              <a:gd name="T70" fmla="*/ 17071 w 73"/>
              <a:gd name="T71" fmla="*/ 192181 h 68"/>
              <a:gd name="T72" fmla="*/ 23900 w 73"/>
              <a:gd name="T73" fmla="*/ 181886 h 68"/>
              <a:gd name="T74" fmla="*/ 30728 w 73"/>
              <a:gd name="T75" fmla="*/ 181886 h 68"/>
              <a:gd name="T76" fmla="*/ 30728 w 73"/>
              <a:gd name="T77" fmla="*/ 82363 h 68"/>
              <a:gd name="T78" fmla="*/ 64870 w 73"/>
              <a:gd name="T79" fmla="*/ 82363 h 6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3" h="68">
                <a:moveTo>
                  <a:pt x="73" y="14"/>
                </a:moveTo>
                <a:cubicBezTo>
                  <a:pt x="73" y="19"/>
                  <a:pt x="73" y="19"/>
                  <a:pt x="73" y="19"/>
                </a:cubicBezTo>
                <a:cubicBezTo>
                  <a:pt x="68" y="19"/>
                  <a:pt x="68" y="19"/>
                  <a:pt x="68" y="19"/>
                </a:cubicBezTo>
                <a:cubicBezTo>
                  <a:pt x="68" y="20"/>
                  <a:pt x="67" y="22"/>
                  <a:pt x="65" y="22"/>
                </a:cubicBezTo>
                <a:cubicBezTo>
                  <a:pt x="7" y="22"/>
                  <a:pt x="7" y="22"/>
                  <a:pt x="7" y="22"/>
                </a:cubicBezTo>
                <a:cubicBezTo>
                  <a:pt x="6" y="22"/>
                  <a:pt x="5" y="20"/>
                  <a:pt x="5" y="19"/>
                </a:cubicBezTo>
                <a:cubicBezTo>
                  <a:pt x="0" y="19"/>
                  <a:pt x="0" y="19"/>
                  <a:pt x="0" y="19"/>
                </a:cubicBezTo>
                <a:cubicBezTo>
                  <a:pt x="0" y="14"/>
                  <a:pt x="0" y="14"/>
                  <a:pt x="0" y="14"/>
                </a:cubicBezTo>
                <a:cubicBezTo>
                  <a:pt x="36" y="0"/>
                  <a:pt x="36" y="0"/>
                  <a:pt x="36" y="0"/>
                </a:cubicBezTo>
                <a:lnTo>
                  <a:pt x="73" y="14"/>
                </a:lnTo>
                <a:close/>
                <a:moveTo>
                  <a:pt x="73" y="63"/>
                </a:moveTo>
                <a:cubicBezTo>
                  <a:pt x="73" y="68"/>
                  <a:pt x="73" y="68"/>
                  <a:pt x="73" y="68"/>
                </a:cubicBezTo>
                <a:cubicBezTo>
                  <a:pt x="0" y="68"/>
                  <a:pt x="0" y="68"/>
                  <a:pt x="0" y="68"/>
                </a:cubicBezTo>
                <a:cubicBezTo>
                  <a:pt x="0" y="63"/>
                  <a:pt x="0" y="63"/>
                  <a:pt x="0" y="63"/>
                </a:cubicBezTo>
                <a:cubicBezTo>
                  <a:pt x="0" y="62"/>
                  <a:pt x="1" y="60"/>
                  <a:pt x="2" y="60"/>
                </a:cubicBezTo>
                <a:cubicBezTo>
                  <a:pt x="70" y="60"/>
                  <a:pt x="70" y="60"/>
                  <a:pt x="70" y="60"/>
                </a:cubicBezTo>
                <a:cubicBezTo>
                  <a:pt x="71" y="60"/>
                  <a:pt x="73" y="62"/>
                  <a:pt x="73" y="63"/>
                </a:cubicBezTo>
                <a:close/>
                <a:moveTo>
                  <a:pt x="19" y="24"/>
                </a:moveTo>
                <a:cubicBezTo>
                  <a:pt x="19" y="53"/>
                  <a:pt x="19" y="53"/>
                  <a:pt x="19" y="53"/>
                </a:cubicBezTo>
                <a:cubicBezTo>
                  <a:pt x="24" y="53"/>
                  <a:pt x="24" y="53"/>
                  <a:pt x="24" y="53"/>
                </a:cubicBezTo>
                <a:cubicBezTo>
                  <a:pt x="24" y="24"/>
                  <a:pt x="24" y="24"/>
                  <a:pt x="24" y="24"/>
                </a:cubicBezTo>
                <a:cubicBezTo>
                  <a:pt x="34" y="24"/>
                  <a:pt x="34" y="24"/>
                  <a:pt x="34" y="24"/>
                </a:cubicBezTo>
                <a:cubicBezTo>
                  <a:pt x="34" y="53"/>
                  <a:pt x="34" y="53"/>
                  <a:pt x="34" y="53"/>
                </a:cubicBezTo>
                <a:cubicBezTo>
                  <a:pt x="39" y="53"/>
                  <a:pt x="39" y="53"/>
                  <a:pt x="39" y="53"/>
                </a:cubicBezTo>
                <a:cubicBezTo>
                  <a:pt x="39" y="24"/>
                  <a:pt x="39" y="24"/>
                  <a:pt x="39" y="24"/>
                </a:cubicBezTo>
                <a:cubicBezTo>
                  <a:pt x="48" y="24"/>
                  <a:pt x="48" y="24"/>
                  <a:pt x="48" y="24"/>
                </a:cubicBezTo>
                <a:cubicBezTo>
                  <a:pt x="48" y="53"/>
                  <a:pt x="48" y="53"/>
                  <a:pt x="48" y="53"/>
                </a:cubicBezTo>
                <a:cubicBezTo>
                  <a:pt x="53" y="53"/>
                  <a:pt x="53" y="53"/>
                  <a:pt x="53" y="53"/>
                </a:cubicBezTo>
                <a:cubicBezTo>
                  <a:pt x="53" y="24"/>
                  <a:pt x="53" y="24"/>
                  <a:pt x="53" y="24"/>
                </a:cubicBezTo>
                <a:cubicBezTo>
                  <a:pt x="63" y="24"/>
                  <a:pt x="63" y="24"/>
                  <a:pt x="63" y="24"/>
                </a:cubicBezTo>
                <a:cubicBezTo>
                  <a:pt x="63" y="53"/>
                  <a:pt x="63" y="53"/>
                  <a:pt x="63" y="53"/>
                </a:cubicBezTo>
                <a:cubicBezTo>
                  <a:pt x="65" y="53"/>
                  <a:pt x="65" y="53"/>
                  <a:pt x="65" y="53"/>
                </a:cubicBezTo>
                <a:cubicBezTo>
                  <a:pt x="67" y="53"/>
                  <a:pt x="68" y="54"/>
                  <a:pt x="68" y="56"/>
                </a:cubicBezTo>
                <a:cubicBezTo>
                  <a:pt x="68" y="58"/>
                  <a:pt x="68" y="58"/>
                  <a:pt x="68" y="58"/>
                </a:cubicBezTo>
                <a:cubicBezTo>
                  <a:pt x="5" y="58"/>
                  <a:pt x="5" y="58"/>
                  <a:pt x="5" y="58"/>
                </a:cubicBezTo>
                <a:cubicBezTo>
                  <a:pt x="5" y="56"/>
                  <a:pt x="5" y="56"/>
                  <a:pt x="5" y="56"/>
                </a:cubicBezTo>
                <a:cubicBezTo>
                  <a:pt x="5" y="54"/>
                  <a:pt x="6" y="53"/>
                  <a:pt x="7" y="53"/>
                </a:cubicBezTo>
                <a:cubicBezTo>
                  <a:pt x="9" y="53"/>
                  <a:pt x="9" y="53"/>
                  <a:pt x="9" y="53"/>
                </a:cubicBezTo>
                <a:cubicBezTo>
                  <a:pt x="9" y="24"/>
                  <a:pt x="9" y="24"/>
                  <a:pt x="9" y="24"/>
                </a:cubicBezTo>
                <a:lnTo>
                  <a:pt x="19" y="24"/>
                </a:lnTo>
                <a:close/>
              </a:path>
            </a:pathLst>
          </a:custGeom>
          <a:solidFill>
            <a:srgbClr val="FFFFFF"/>
          </a:solidFill>
          <a:ln>
            <a:noFill/>
          </a:ln>
        </p:spPr>
        <p:txBody>
          <a:bodyPr/>
          <a:lstStyle/>
          <a:p>
            <a:pPr defTabSz="914400">
              <a:defRPr/>
            </a:pPr>
            <a:endParaRPr lang="en-US" kern="0">
              <a:solidFill>
                <a:srgbClr val="000000"/>
              </a:solidFill>
              <a:latin typeface="Source Sans Pro Light"/>
            </a:endParaRPr>
          </a:p>
        </p:txBody>
      </p:sp>
      <p:sp>
        <p:nvSpPr>
          <p:cNvPr id="44" name="Right Triangle 43"/>
          <p:cNvSpPr/>
          <p:nvPr/>
        </p:nvSpPr>
        <p:spPr>
          <a:xfrm flipH="1">
            <a:off x="10812019" y="-20782"/>
            <a:ext cx="1660538" cy="6858000"/>
          </a:xfrm>
          <a:prstGeom prst="rtTriangle">
            <a:avLst/>
          </a:prstGeom>
          <a:solidFill>
            <a:srgbClr val="C5E0B4"/>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
        <p:nvSpPr>
          <p:cNvPr id="45" name="Right Triangle 44"/>
          <p:cNvSpPr/>
          <p:nvPr/>
        </p:nvSpPr>
        <p:spPr>
          <a:xfrm rot="5400000" flipV="1">
            <a:off x="9442371" y="172018"/>
            <a:ext cx="3245190" cy="2815182"/>
          </a:xfrm>
          <a:prstGeom prst="rtTriangle">
            <a:avLst/>
          </a:prstGeom>
          <a:solidFill>
            <a:srgbClr val="B280D0"/>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Roboto Light"/>
              <a:ea typeface="+mn-ea"/>
              <a:cs typeface="+mn-cs"/>
            </a:endParaRPr>
          </a:p>
        </p:txBody>
      </p:sp>
    </p:spTree>
    <p:extLst>
      <p:ext uri="{BB962C8B-B14F-4D97-AF65-F5344CB8AC3E}">
        <p14:creationId xmlns:p14="http://schemas.microsoft.com/office/powerpoint/2010/main" val="269510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additive="base">
                                        <p:cTn id="7" dur="500" fill="hold"/>
                                        <p:tgtEl>
                                          <p:spTgt spid="70"/>
                                        </p:tgtEl>
                                        <p:attrNameLst>
                                          <p:attrName>ppt_x</p:attrName>
                                        </p:attrNameLst>
                                      </p:cBhvr>
                                      <p:tavLst>
                                        <p:tav tm="0">
                                          <p:val>
                                            <p:strVal val="0-#ppt_w/2"/>
                                          </p:val>
                                        </p:tav>
                                        <p:tav tm="100000">
                                          <p:val>
                                            <p:strVal val="#ppt_x"/>
                                          </p:val>
                                        </p:tav>
                                      </p:tavLst>
                                    </p:anim>
                                    <p:anim calcmode="lin" valueType="num">
                                      <p:cBhvr additive="base">
                                        <p:cTn id="8" dur="500" fill="hold"/>
                                        <p:tgtEl>
                                          <p:spTgt spid="7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71"/>
                                        </p:tgtEl>
                                        <p:attrNameLst>
                                          <p:attrName>style.visibility</p:attrName>
                                        </p:attrNameLst>
                                      </p:cBhvr>
                                      <p:to>
                                        <p:strVal val="visible"/>
                                      </p:to>
                                    </p:set>
                                    <p:anim calcmode="lin" valueType="num">
                                      <p:cBhvr>
                                        <p:cTn id="12" dur="500" fill="hold"/>
                                        <p:tgtEl>
                                          <p:spTgt spid="71"/>
                                        </p:tgtEl>
                                        <p:attrNameLst>
                                          <p:attrName>ppt_w</p:attrName>
                                        </p:attrNameLst>
                                      </p:cBhvr>
                                      <p:tavLst>
                                        <p:tav tm="0">
                                          <p:val>
                                            <p:fltVal val="0"/>
                                          </p:val>
                                        </p:tav>
                                        <p:tav tm="100000">
                                          <p:val>
                                            <p:strVal val="#ppt_w"/>
                                          </p:val>
                                        </p:tav>
                                      </p:tavLst>
                                    </p:anim>
                                    <p:anim calcmode="lin" valueType="num">
                                      <p:cBhvr>
                                        <p:cTn id="13" dur="500" fill="hold"/>
                                        <p:tgtEl>
                                          <p:spTgt spid="71"/>
                                        </p:tgtEl>
                                        <p:attrNameLst>
                                          <p:attrName>ppt_h</p:attrName>
                                        </p:attrNameLst>
                                      </p:cBhvr>
                                      <p:tavLst>
                                        <p:tav tm="0">
                                          <p:val>
                                            <p:fltVal val="0"/>
                                          </p:val>
                                        </p:tav>
                                        <p:tav tm="100000">
                                          <p:val>
                                            <p:strVal val="#ppt_h"/>
                                          </p:val>
                                        </p:tav>
                                      </p:tavLst>
                                    </p:anim>
                                    <p:animEffect transition="in" filter="fade">
                                      <p:cBhvr>
                                        <p:cTn id="14" dur="500"/>
                                        <p:tgtEl>
                                          <p:spTgt spid="71"/>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72"/>
                                        </p:tgtEl>
                                        <p:attrNameLst>
                                          <p:attrName>style.visibility</p:attrName>
                                        </p:attrNameLst>
                                      </p:cBhvr>
                                      <p:to>
                                        <p:strVal val="visible"/>
                                      </p:to>
                                    </p:set>
                                    <p:anim calcmode="lin" valueType="num">
                                      <p:cBhvr>
                                        <p:cTn id="18" dur="500" fill="hold"/>
                                        <p:tgtEl>
                                          <p:spTgt spid="72"/>
                                        </p:tgtEl>
                                        <p:attrNameLst>
                                          <p:attrName>ppt_w</p:attrName>
                                        </p:attrNameLst>
                                      </p:cBhvr>
                                      <p:tavLst>
                                        <p:tav tm="0">
                                          <p:val>
                                            <p:fltVal val="0"/>
                                          </p:val>
                                        </p:tav>
                                        <p:tav tm="100000">
                                          <p:val>
                                            <p:strVal val="#ppt_w"/>
                                          </p:val>
                                        </p:tav>
                                      </p:tavLst>
                                    </p:anim>
                                    <p:anim calcmode="lin" valueType="num">
                                      <p:cBhvr>
                                        <p:cTn id="19" dur="500" fill="hold"/>
                                        <p:tgtEl>
                                          <p:spTgt spid="72"/>
                                        </p:tgtEl>
                                        <p:attrNameLst>
                                          <p:attrName>ppt_h</p:attrName>
                                        </p:attrNameLst>
                                      </p:cBhvr>
                                      <p:tavLst>
                                        <p:tav tm="0">
                                          <p:val>
                                            <p:fltVal val="0"/>
                                          </p:val>
                                        </p:tav>
                                        <p:tav tm="100000">
                                          <p:val>
                                            <p:strVal val="#ppt_h"/>
                                          </p:val>
                                        </p:tav>
                                      </p:tavLst>
                                    </p:anim>
                                    <p:animEffect transition="in" filter="fade">
                                      <p:cBhvr>
                                        <p:cTn id="20" dur="500"/>
                                        <p:tgtEl>
                                          <p:spTgt spid="72"/>
                                        </p:tgtEl>
                                      </p:cBhvr>
                                    </p:animEffect>
                                  </p:childTnLst>
                                </p:cTn>
                              </p:par>
                              <p:par>
                                <p:cTn id="21" presetID="2" presetClass="entr" presetSubtype="4"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anim calcmode="lin" valueType="num">
                                      <p:cBhvr additive="base">
                                        <p:cTn id="23" dur="500" fill="hold"/>
                                        <p:tgtEl>
                                          <p:spTgt spid="44"/>
                                        </p:tgtEl>
                                        <p:attrNameLst>
                                          <p:attrName>ppt_x</p:attrName>
                                        </p:attrNameLst>
                                      </p:cBhvr>
                                      <p:tavLst>
                                        <p:tav tm="0">
                                          <p:val>
                                            <p:strVal val="#ppt_x"/>
                                          </p:val>
                                        </p:tav>
                                        <p:tav tm="100000">
                                          <p:val>
                                            <p:strVal val="#ppt_x"/>
                                          </p:val>
                                        </p:tav>
                                      </p:tavLst>
                                    </p:anim>
                                    <p:anim calcmode="lin" valueType="num">
                                      <p:cBhvr additive="base">
                                        <p:cTn id="24" dur="500" fill="hold"/>
                                        <p:tgtEl>
                                          <p:spTgt spid="44"/>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1" fill="hold" grpId="0" nodeType="afterEffect">
                                  <p:stCondLst>
                                    <p:cond delay="0"/>
                                  </p:stCondLst>
                                  <p:childTnLst>
                                    <p:set>
                                      <p:cBhvr>
                                        <p:cTn id="27" dur="1" fill="hold">
                                          <p:stCondLst>
                                            <p:cond delay="0"/>
                                          </p:stCondLst>
                                        </p:cTn>
                                        <p:tgtEl>
                                          <p:spTgt spid="45"/>
                                        </p:tgtEl>
                                        <p:attrNameLst>
                                          <p:attrName>style.visibility</p:attrName>
                                        </p:attrNameLst>
                                      </p:cBhvr>
                                      <p:to>
                                        <p:strVal val="visible"/>
                                      </p:to>
                                    </p:set>
                                    <p:anim calcmode="lin" valueType="num">
                                      <p:cBhvr additive="base">
                                        <p:cTn id="28" dur="500" fill="hold"/>
                                        <p:tgtEl>
                                          <p:spTgt spid="45"/>
                                        </p:tgtEl>
                                        <p:attrNameLst>
                                          <p:attrName>ppt_x</p:attrName>
                                        </p:attrNameLst>
                                      </p:cBhvr>
                                      <p:tavLst>
                                        <p:tav tm="0">
                                          <p:val>
                                            <p:strVal val="#ppt_x"/>
                                          </p:val>
                                        </p:tav>
                                        <p:tav tm="100000">
                                          <p:val>
                                            <p:strVal val="#ppt_x"/>
                                          </p:val>
                                        </p:tav>
                                      </p:tavLst>
                                    </p:anim>
                                    <p:anim calcmode="lin" valueType="num">
                                      <p:cBhvr additive="base">
                                        <p:cTn id="29"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1" grpId="0" animBg="1"/>
      <p:bldP spid="72" grpId="0" animBg="1"/>
      <p:bldP spid="44" grpId="0" animBg="1"/>
      <p:bldP spid="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rot="10800000" flipH="1" flipV="1">
            <a:off x="120093" y="-17888"/>
            <a:ext cx="5628700" cy="1314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23" name="Title 1"/>
          <p:cNvSpPr>
            <a:spLocks noGrp="1"/>
          </p:cNvSpPr>
          <p:nvPr>
            <p:ph type="title"/>
          </p:nvPr>
        </p:nvSpPr>
        <p:spPr>
          <a:xfrm>
            <a:off x="382068" y="191971"/>
            <a:ext cx="4468342" cy="1028353"/>
          </a:xfrm>
        </p:spPr>
        <p:txBody>
          <a:bodyPr>
            <a:noAutofit/>
          </a:bodyPr>
          <a:lstStyle/>
          <a:p>
            <a:pPr algn="ctr"/>
            <a:r>
              <a:rPr lang="ka-GE" sz="2400" b="1" dirty="0">
                <a:solidFill>
                  <a:schemeClr val="accent5">
                    <a:lumMod val="75000"/>
                  </a:schemeClr>
                </a:solidFill>
              </a:rPr>
              <a:t>ვინ </a:t>
            </a:r>
            <a:r>
              <a:rPr lang="ka-GE" sz="2400" b="1" dirty="0" smtClean="0">
                <a:solidFill>
                  <a:schemeClr val="accent5">
                    <a:lumMod val="75000"/>
                  </a:schemeClr>
                </a:solidFill>
              </a:rPr>
              <a:t>იქნება კანონით დადგენილი დაზღვევის სქემის მონაწილე?</a:t>
            </a:r>
            <a:endParaRPr lang="en-US" sz="2400" b="1" dirty="0">
              <a:solidFill>
                <a:schemeClr val="accent5">
                  <a:lumMod val="75000"/>
                </a:schemeClr>
              </a:solidFill>
            </a:endParaRPr>
          </a:p>
        </p:txBody>
      </p:sp>
      <p:sp>
        <p:nvSpPr>
          <p:cNvPr id="4" name="TextBox 3"/>
          <p:cNvSpPr txBox="1"/>
          <p:nvPr/>
        </p:nvSpPr>
        <p:spPr>
          <a:xfrm>
            <a:off x="747421" y="1386082"/>
            <a:ext cx="9462053" cy="954107"/>
          </a:xfrm>
          <a:prstGeom prst="rect">
            <a:avLst/>
          </a:prstGeom>
          <a:noFill/>
        </p:spPr>
        <p:txBody>
          <a:bodyPr wrap="square" rtlCol="0">
            <a:spAutoFit/>
          </a:bodyPr>
          <a:lstStyle/>
          <a:p>
            <a:pPr algn="ctr"/>
            <a:r>
              <a:rPr lang="ka-GE" sz="2800" b="1" dirty="0" smtClean="0">
                <a:solidFill>
                  <a:schemeClr val="accent5">
                    <a:lumMod val="75000"/>
                  </a:schemeClr>
                </a:solidFill>
              </a:rPr>
              <a:t>საჯარო და ფორმალურ სექტორში დასაქმებული </a:t>
            </a:r>
            <a:r>
              <a:rPr lang="ka-GE" sz="2800" b="1" dirty="0">
                <a:solidFill>
                  <a:schemeClr val="accent5">
                    <a:lumMod val="75000"/>
                  </a:schemeClr>
                </a:solidFill>
              </a:rPr>
              <a:t>მოქალაქეები</a:t>
            </a:r>
            <a:endParaRPr lang="en-US" sz="2800" b="1" dirty="0">
              <a:solidFill>
                <a:schemeClr val="accent5">
                  <a:lumMod val="75000"/>
                </a:schemeClr>
              </a:solidFill>
            </a:endParaRPr>
          </a:p>
        </p:txBody>
      </p:sp>
      <p:sp>
        <p:nvSpPr>
          <p:cNvPr id="119" name="TextBox 118">
            <a:extLst>
              <a:ext uri="{FF2B5EF4-FFF2-40B4-BE49-F238E27FC236}">
                <a16:creationId xmlns:a16="http://schemas.microsoft.com/office/drawing/2014/main" id="{C904117E-3EBD-4EFF-8360-D4D8A4E762EF}"/>
              </a:ext>
            </a:extLst>
          </p:cNvPr>
          <p:cNvSpPr txBox="1"/>
          <p:nvPr/>
        </p:nvSpPr>
        <p:spPr>
          <a:xfrm>
            <a:off x="839457" y="2350584"/>
            <a:ext cx="7008481" cy="1001043"/>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a:solidFill>
                  <a:schemeClr val="accent5">
                    <a:lumMod val="75000"/>
                  </a:schemeClr>
                </a:solidFill>
              </a:rPr>
              <a:t>ყველა დასაქმებული </a:t>
            </a:r>
            <a:r>
              <a:rPr lang="ka-GE" sz="2400" b="1" dirty="0" smtClean="0">
                <a:solidFill>
                  <a:schemeClr val="accent5">
                    <a:lumMod val="75000"/>
                  </a:schemeClr>
                </a:solidFill>
              </a:rPr>
              <a:t>მოქალაქე, რომელიც არ მიეკუთვნება სოციალურად დაუცველთა არც ერთ კატეგორიას</a:t>
            </a:r>
            <a:endParaRPr lang="ka-GE" sz="2400" b="1" dirty="0">
              <a:solidFill>
                <a:schemeClr val="accent5">
                  <a:lumMod val="75000"/>
                </a:schemeClr>
              </a:solidFill>
            </a:endParaRPr>
          </a:p>
        </p:txBody>
      </p:sp>
      <p:sp>
        <p:nvSpPr>
          <p:cNvPr id="3" name="Rectangle 2"/>
          <p:cNvSpPr/>
          <p:nvPr/>
        </p:nvSpPr>
        <p:spPr>
          <a:xfrm>
            <a:off x="839456" y="3608340"/>
            <a:ext cx="9717707" cy="1957459"/>
          </a:xfrm>
          <a:prstGeom prst="rect">
            <a:avLst/>
          </a:prstGeom>
        </p:spPr>
        <p:txBody>
          <a:bodyPr wrap="square">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საჯარო სექტორში დასაქმებულები, და მათი დაუსაქმებელი ოჯახის წვრები (მეუღლე და ბავშვები) ამჟამად:</a:t>
            </a:r>
          </a:p>
          <a:p>
            <a:pPr defTabSz="685800"/>
            <a:r>
              <a:rPr lang="ka-GE" dirty="0" smtClean="0">
                <a:solidFill>
                  <a:schemeClr val="accent5">
                    <a:lumMod val="75000"/>
                  </a:schemeClr>
                </a:solidFill>
              </a:rPr>
              <a:t> </a:t>
            </a:r>
            <a:endParaRPr lang="ka-GE" dirty="0">
              <a:solidFill>
                <a:schemeClr val="accent5">
                  <a:lumMod val="75000"/>
                </a:schemeClr>
              </a:solidFill>
            </a:endParaRPr>
          </a:p>
          <a:p>
            <a:pPr marL="285750" indent="-285750" defTabSz="685800">
              <a:buFont typeface="Arial" panose="020B0604020202020204" pitchFamily="34" charset="0"/>
              <a:buChar char="•"/>
            </a:pPr>
            <a:r>
              <a:rPr lang="ka-GE" sz="2000" b="1" dirty="0" smtClean="0">
                <a:solidFill>
                  <a:schemeClr val="accent5">
                    <a:lumMod val="75000"/>
                  </a:schemeClr>
                </a:solidFill>
              </a:rPr>
              <a:t>225 </a:t>
            </a:r>
            <a:r>
              <a:rPr lang="ka-GE" sz="2000" b="1" dirty="0">
                <a:solidFill>
                  <a:schemeClr val="accent5">
                    <a:lumMod val="75000"/>
                  </a:schemeClr>
                </a:solidFill>
              </a:rPr>
              <a:t>000-მდე </a:t>
            </a:r>
            <a:r>
              <a:rPr lang="ka-GE" sz="2000" dirty="0">
                <a:solidFill>
                  <a:schemeClr val="accent5">
                    <a:lumMod val="75000"/>
                  </a:schemeClr>
                </a:solidFill>
              </a:rPr>
              <a:t>საჯარო მოხელე</a:t>
            </a:r>
          </a:p>
          <a:p>
            <a:pPr marL="285750" indent="-285750" defTabSz="685800">
              <a:buFont typeface="Arial" panose="020B0604020202020204" pitchFamily="34" charset="0"/>
              <a:buChar char="•"/>
            </a:pPr>
            <a:r>
              <a:rPr lang="ka-GE" sz="2000" b="1" dirty="0">
                <a:solidFill>
                  <a:schemeClr val="accent5">
                    <a:lumMod val="75000"/>
                  </a:schemeClr>
                </a:solidFill>
              </a:rPr>
              <a:t>49 000-მდე  </a:t>
            </a:r>
            <a:r>
              <a:rPr lang="ka-GE" sz="2000" dirty="0">
                <a:solidFill>
                  <a:schemeClr val="accent5">
                    <a:lumMod val="75000"/>
                  </a:schemeClr>
                </a:solidFill>
              </a:rPr>
              <a:t>პედაგოგი</a:t>
            </a:r>
          </a:p>
          <a:p>
            <a:pPr marL="285750" indent="-285750" defTabSz="685800">
              <a:buFont typeface="Arial" panose="020B0604020202020204" pitchFamily="34" charset="0"/>
              <a:buChar char="•"/>
            </a:pPr>
            <a:r>
              <a:rPr lang="ka-GE" sz="2000" b="1" dirty="0">
                <a:solidFill>
                  <a:schemeClr val="accent5">
                    <a:lumMod val="75000"/>
                  </a:schemeClr>
                </a:solidFill>
              </a:rPr>
              <a:t>30 000-მდე  </a:t>
            </a:r>
            <a:r>
              <a:rPr lang="ka-GE" sz="2000" dirty="0">
                <a:solidFill>
                  <a:schemeClr val="accent5">
                    <a:lumMod val="75000"/>
                  </a:schemeClr>
                </a:solidFill>
              </a:rPr>
              <a:t>ექიმი</a:t>
            </a:r>
          </a:p>
        </p:txBody>
      </p:sp>
      <p:sp>
        <p:nvSpPr>
          <p:cNvPr id="7" name="TextBox 6">
            <a:extLst>
              <a:ext uri="{FF2B5EF4-FFF2-40B4-BE49-F238E27FC236}">
                <a16:creationId xmlns:a16="http://schemas.microsoft.com/office/drawing/2014/main" id="{C904117E-3EBD-4EFF-8360-D4D8A4E762EF}"/>
              </a:ext>
            </a:extLst>
          </p:cNvPr>
          <p:cNvSpPr txBox="1"/>
          <p:nvPr/>
        </p:nvSpPr>
        <p:spPr>
          <a:xfrm>
            <a:off x="839457" y="5957109"/>
            <a:ext cx="10468844" cy="664797"/>
          </a:xfrm>
          <a:prstGeom prst="rect">
            <a:avLst/>
          </a:prstGeom>
          <a:noFill/>
        </p:spPr>
        <p:txBody>
          <a:bodyPr wrap="square" lIns="0" tIns="0" rIns="0" bIns="0" rtlCol="0">
            <a:spAutoFit/>
          </a:bodyPr>
          <a:lstStyle/>
          <a:p>
            <a:pPr marL="968375" lvl="1" indent="-511175" defTabSz="914400">
              <a:lnSpc>
                <a:spcPct val="90000"/>
              </a:lnSpc>
              <a:spcBef>
                <a:spcPts val="500"/>
              </a:spcBef>
              <a:buFont typeface="Wingdings" panose="05000000000000000000" pitchFamily="2" charset="2"/>
              <a:buChar char="ü"/>
            </a:pPr>
            <a:r>
              <a:rPr lang="ka-GE" sz="2400" b="1" dirty="0" smtClean="0">
                <a:solidFill>
                  <a:schemeClr val="accent5">
                    <a:lumMod val="75000"/>
                  </a:schemeClr>
                </a:solidFill>
              </a:rPr>
              <a:t>სადაზღვევო სქემა გაითვალისწინებს უმუშევრობის დაზღვევას დეკრეტული შვებულების დროს</a:t>
            </a:r>
            <a:endParaRPr lang="en-ID" kern="0" dirty="0">
              <a:solidFill>
                <a:prstClr val="white"/>
              </a:solidFill>
              <a:latin typeface="Segoe UI Light"/>
            </a:endParaRPr>
          </a:p>
        </p:txBody>
      </p:sp>
    </p:spTree>
    <p:extLst>
      <p:ext uri="{BB962C8B-B14F-4D97-AF65-F5344CB8AC3E}">
        <p14:creationId xmlns:p14="http://schemas.microsoft.com/office/powerpoint/2010/main" val="4273704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220" y="1501463"/>
            <a:ext cx="3027956" cy="5227949"/>
          </a:xfrm>
        </p:spPr>
        <p:style>
          <a:lnRef idx="2">
            <a:schemeClr val="accent2"/>
          </a:lnRef>
          <a:fillRef idx="1">
            <a:schemeClr val="lt1"/>
          </a:fillRef>
          <a:effectRef idx="0">
            <a:schemeClr val="accent2"/>
          </a:effectRef>
          <a:fontRef idx="minor">
            <a:schemeClr val="dk1"/>
          </a:fontRef>
        </p:style>
        <p:txBody>
          <a:bodyPr>
            <a:noAutofit/>
          </a:bodyPr>
          <a:lstStyle/>
          <a:p>
            <a:r>
              <a:rPr lang="ka-GE" sz="2000" b="1" dirty="0" smtClean="0">
                <a:solidFill>
                  <a:schemeClr val="accent1"/>
                </a:solidFill>
                <a:latin typeface="Sylfaen" panose="010A0502050306030303" pitchFamily="18" charset="0"/>
              </a:rPr>
              <a:t>სადაზღვევო კომპანიების სისტემაში </a:t>
            </a:r>
            <a:r>
              <a:rPr lang="ka-GE" sz="2000" b="1" dirty="0">
                <a:solidFill>
                  <a:schemeClr val="accent1"/>
                </a:solidFill>
                <a:latin typeface="Sylfaen" panose="010A0502050306030303" pitchFamily="18" charset="0"/>
              </a:rPr>
              <a:t>მონაწილების აუცილებელი პირობა</a:t>
            </a:r>
            <a:r>
              <a:rPr lang="ka-GE" sz="2000" b="1" dirty="0" smtClean="0">
                <a:solidFill>
                  <a:schemeClr val="accent1"/>
                </a:solidFill>
                <a:latin typeface="Sylfaen" panose="010A0502050306030303" pitchFamily="18" charset="0"/>
              </a:rPr>
              <a:t>:</a:t>
            </a:r>
            <a:endParaRPr lang="ka-GE" sz="2000" b="1" dirty="0">
              <a:solidFill>
                <a:schemeClr val="accent1"/>
              </a:solidFill>
              <a:latin typeface="Sylfaen" panose="010A0502050306030303" pitchFamily="18" charset="0"/>
            </a:endParaRPr>
          </a:p>
          <a:p>
            <a:pPr marL="968375" lvl="1" indent="-511175">
              <a:buFont typeface="Wingdings" panose="05000000000000000000" pitchFamily="2" charset="2"/>
              <a:buChar char="ü"/>
            </a:pPr>
            <a:r>
              <a:rPr lang="ka-GE" sz="2000" dirty="0"/>
              <a:t>მაღალი </a:t>
            </a:r>
            <a:r>
              <a:rPr lang="ka-GE" sz="2000" dirty="0" smtClean="0"/>
              <a:t>სიმძლავრე</a:t>
            </a:r>
          </a:p>
          <a:p>
            <a:pPr marL="968375" lvl="1" indent="-511175">
              <a:buFont typeface="Wingdings" panose="05000000000000000000" pitchFamily="2" charset="2"/>
              <a:buChar char="ü"/>
            </a:pPr>
            <a:r>
              <a:rPr lang="ka-GE" sz="2000" dirty="0" smtClean="0"/>
              <a:t>სამედიცინო </a:t>
            </a:r>
            <a:r>
              <a:rPr lang="ka-GE" sz="2000" dirty="0"/>
              <a:t>ან/და ფარმაცევტულ </a:t>
            </a:r>
            <a:r>
              <a:rPr lang="ka-GE" sz="2000" dirty="0" smtClean="0"/>
              <a:t>დაწესებულების არ ფლობა</a:t>
            </a:r>
          </a:p>
          <a:p>
            <a:pPr marL="968375" lvl="1" indent="-511175">
              <a:buFont typeface="Wingdings" panose="05000000000000000000" pitchFamily="2" charset="2"/>
              <a:buChar char="ü"/>
            </a:pPr>
            <a:r>
              <a:rPr lang="ka-GE" sz="2000" dirty="0"/>
              <a:t>ადეკვატური მოცულობის მომსახურების მიწოდების </a:t>
            </a:r>
            <a:r>
              <a:rPr lang="ka-GE" sz="2000" dirty="0" smtClean="0"/>
              <a:t>შესაძლებლობა</a:t>
            </a:r>
            <a:endParaRPr lang="ka-GE" sz="2000" dirty="0"/>
          </a:p>
          <a:p>
            <a:pPr lvl="1"/>
            <a:endParaRPr lang="en-US" sz="2000" b="1" dirty="0"/>
          </a:p>
        </p:txBody>
      </p:sp>
      <p:sp>
        <p:nvSpPr>
          <p:cNvPr id="4" name="Freeform 3"/>
          <p:cNvSpPr/>
          <p:nvPr/>
        </p:nvSpPr>
        <p:spPr>
          <a:xfrm rot="10800000" flipH="1" flipV="1">
            <a:off x="38204" y="-17888"/>
            <a:ext cx="11920433" cy="14480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tx2">
              <a:lumMod val="60000"/>
              <a:lumOff val="40000"/>
              <a:alpha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a:solidFill>
                <a:srgbClr val="000000"/>
              </a:solidFill>
              <a:latin typeface="Source Sans Pro Light"/>
            </a:endParaRPr>
          </a:p>
        </p:txBody>
      </p:sp>
      <p:sp>
        <p:nvSpPr>
          <p:cNvPr id="5" name="Title 1"/>
          <p:cNvSpPr txBox="1">
            <a:spLocks/>
          </p:cNvSpPr>
          <p:nvPr/>
        </p:nvSpPr>
        <p:spPr>
          <a:xfrm>
            <a:off x="183327" y="323418"/>
            <a:ext cx="10160823" cy="765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ka-GE" sz="2400" b="1" dirty="0" smtClean="0">
                <a:solidFill>
                  <a:srgbClr val="C00000"/>
                </a:solidFill>
              </a:rPr>
              <a:t>როგორი იქნება მოთხოვნები სქემაში მონაწილე სადაზღვევო კომპანიების მიმართ და </a:t>
            </a:r>
            <a:r>
              <a:rPr lang="ka-GE" sz="2400" b="1" u="sng" dirty="0" smtClean="0">
                <a:solidFill>
                  <a:srgbClr val="C00000"/>
                </a:solidFill>
              </a:rPr>
              <a:t>რა იქნება მათი ფუნქციები</a:t>
            </a:r>
            <a:r>
              <a:rPr lang="ka-GE" sz="2400" b="1" dirty="0" smtClean="0">
                <a:solidFill>
                  <a:srgbClr val="C00000"/>
                </a:solidFill>
              </a:rPr>
              <a:t>? </a:t>
            </a:r>
            <a:endParaRPr lang="en-US" sz="2400" b="1" dirty="0">
              <a:solidFill>
                <a:srgbClr val="C00000"/>
              </a:solidFill>
            </a:endParaRPr>
          </a:p>
        </p:txBody>
      </p:sp>
      <p:sp>
        <p:nvSpPr>
          <p:cNvPr id="6" name="Content Placeholder 2"/>
          <p:cNvSpPr txBox="1">
            <a:spLocks/>
          </p:cNvSpPr>
          <p:nvPr/>
        </p:nvSpPr>
        <p:spPr>
          <a:xfrm>
            <a:off x="3769219" y="1501464"/>
            <a:ext cx="8189417" cy="5227949"/>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2000" b="1" dirty="0" smtClean="0">
                <a:solidFill>
                  <a:schemeClr val="accent5">
                    <a:lumMod val="75000"/>
                  </a:schemeClr>
                </a:solidFill>
                <a:latin typeface="Sylfaen" panose="010A0502050306030303" pitchFamily="18" charset="0"/>
              </a:rPr>
              <a:t>სქემაში მონაწილე სადაზღვევო კომპანიების ფუნქციები </a:t>
            </a:r>
            <a:r>
              <a:rPr lang="ka-GE" sz="2000" dirty="0" smtClean="0">
                <a:latin typeface="Sylfaen" panose="010A0502050306030303" pitchFamily="18" charset="0"/>
              </a:rPr>
              <a:t>(გერმანული </a:t>
            </a:r>
            <a:r>
              <a:rPr lang="ka-GE" sz="2000" dirty="0"/>
              <a:t>აკრედიტებული </a:t>
            </a:r>
            <a:r>
              <a:rPr lang="en-US" sz="2000" dirty="0" err="1" smtClean="0"/>
              <a:t>Krankenkassen</a:t>
            </a:r>
            <a:r>
              <a:rPr lang="ka-GE" sz="2000" dirty="0" smtClean="0"/>
              <a:t>-ის ანალოგი)</a:t>
            </a:r>
            <a:r>
              <a:rPr lang="ka-GE" sz="2000" dirty="0" smtClean="0">
                <a:latin typeface="Sylfaen" panose="010A0502050306030303" pitchFamily="18" charset="0"/>
              </a:rPr>
              <a:t>: </a:t>
            </a:r>
            <a:endParaRPr lang="ka-GE" sz="2000" b="1" dirty="0" smtClean="0">
              <a:solidFill>
                <a:schemeClr val="accent5">
                  <a:lumMod val="75000"/>
                </a:schemeClr>
              </a:solidFill>
              <a:latin typeface="Sylfaen" panose="010A0502050306030303" pitchFamily="18" charset="0"/>
            </a:endParaRPr>
          </a:p>
          <a:p>
            <a:pPr lvl="1"/>
            <a:r>
              <a:rPr lang="ka-GE" sz="2000" dirty="0" smtClean="0"/>
              <a:t>დამქირავებლისა და დაქირავებულისაგან სადაზღვევო სქემაში მონაწილეობისთვის შენატანების შეკრება </a:t>
            </a:r>
          </a:p>
          <a:p>
            <a:pPr lvl="1"/>
            <a:r>
              <a:rPr lang="ka-GE" sz="2000" dirty="0" smtClean="0"/>
              <a:t>შენატანების ტრანსფერი ჯანმრთელობის ფონდში (ცენტრალური სახელმწიფო ორგანო, რომელიც უზრუნველყოფს ჯანდაცვაზე მიმართული ყველა ფულადი რესურსის შეკრებას-</a:t>
            </a:r>
            <a:r>
              <a:rPr lang="ka-GE" sz="2000" dirty="0"/>
              <a:t> (</a:t>
            </a:r>
            <a:r>
              <a:rPr lang="en-US" sz="2000" i="1" dirty="0" err="1" smtClean="0"/>
              <a:t>Gesundheitsfonds</a:t>
            </a:r>
            <a:r>
              <a:rPr lang="ka-GE" sz="2000" i="1" dirty="0" smtClean="0"/>
              <a:t> ის ანალოგი</a:t>
            </a:r>
            <a:r>
              <a:rPr lang="ka-GE" sz="2000" dirty="0" smtClean="0"/>
              <a:t> )</a:t>
            </a:r>
          </a:p>
          <a:p>
            <a:pPr lvl="1"/>
            <a:r>
              <a:rPr lang="ka-GE" sz="2000" dirty="0" smtClean="0"/>
              <a:t>გერმანიის </a:t>
            </a:r>
            <a:r>
              <a:rPr lang="ka-GE" sz="2000" dirty="0"/>
              <a:t>სისტემაში ცენტრალური ფონდი </a:t>
            </a:r>
            <a:r>
              <a:rPr lang="ka-GE" sz="2000" dirty="0" smtClean="0"/>
              <a:t>შეკრების და რისკების დაბალანსების შემდეგ, ფინანსური </a:t>
            </a:r>
            <a:r>
              <a:rPr lang="ka-GE" sz="2000" dirty="0"/>
              <a:t>რესურსების </a:t>
            </a:r>
            <a:r>
              <a:rPr lang="ka-GE" sz="2000" dirty="0" smtClean="0"/>
              <a:t>განაწილებას ახდენს  </a:t>
            </a:r>
            <a:r>
              <a:rPr lang="en-US" sz="2000" dirty="0" err="1"/>
              <a:t>Krankenkassen</a:t>
            </a:r>
            <a:r>
              <a:rPr lang="en-US" sz="2000" dirty="0"/>
              <a:t>-</a:t>
            </a:r>
            <a:r>
              <a:rPr lang="ka-GE" sz="2000" dirty="0"/>
              <a:t>ზე </a:t>
            </a:r>
            <a:r>
              <a:rPr lang="ka-GE" sz="2000" dirty="0" smtClean="0"/>
              <a:t>დაავადებებზე </a:t>
            </a:r>
            <a:r>
              <a:rPr lang="ka-GE" sz="2000" dirty="0"/>
              <a:t>დაფუძნებული რისკების კორექტირების სქემის მიხედვით (</a:t>
            </a:r>
            <a:r>
              <a:rPr lang="en-US" sz="2000" dirty="0"/>
              <a:t>morbidity-based risk-adjustment scheme), </a:t>
            </a:r>
            <a:r>
              <a:rPr lang="ka-GE" sz="2000" dirty="0"/>
              <a:t>შემდეგ ასაკი, სქესი და </a:t>
            </a:r>
            <a:r>
              <a:rPr lang="ka-GE" sz="2000" dirty="0" smtClean="0"/>
              <a:t>ა.შ</a:t>
            </a:r>
          </a:p>
          <a:p>
            <a:pPr lvl="1"/>
            <a:r>
              <a:rPr lang="ka-GE" sz="2000" dirty="0" smtClean="0"/>
              <a:t>როგორი იქნება მოდელი საქართველოსთვის: </a:t>
            </a:r>
          </a:p>
          <a:p>
            <a:pPr lvl="1"/>
            <a:r>
              <a:rPr lang="ka-GE" sz="2000" dirty="0" smtClean="0"/>
              <a:t>ვინ გადაიხდის სამედიცინო სერვისისთვის (1) ჯანმრთელობის ფონდი თუ (2) სქემაში ჩართული სადაზღვევო კომპანია</a:t>
            </a:r>
            <a:endParaRPr lang="ka-GE" sz="2000" dirty="0"/>
          </a:p>
          <a:p>
            <a:pPr lvl="1"/>
            <a:endParaRPr lang="en-US" sz="2000" dirty="0"/>
          </a:p>
        </p:txBody>
      </p:sp>
    </p:spTree>
    <p:extLst>
      <p:ext uri="{BB962C8B-B14F-4D97-AF65-F5344CB8AC3E}">
        <p14:creationId xmlns:p14="http://schemas.microsoft.com/office/powerpoint/2010/main" val="1828611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7784328" y="2663685"/>
            <a:ext cx="492982" cy="102572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 1</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36991" y="2727175"/>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967701" y="3657602"/>
            <a:ext cx="6050943"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smtClean="0">
                <a:solidFill>
                  <a:schemeClr val="accent5">
                    <a:lumMod val="50000"/>
                  </a:schemeClr>
                </a:solidFill>
              </a:rPr>
              <a:t>სსიპ. უნივერსალური ჯანდაცვის ფონდი</a:t>
            </a:r>
          </a:p>
          <a:p>
            <a:pPr algn="ctr"/>
            <a:r>
              <a:rPr lang="ka-GE" i="1" dirty="0" smtClean="0">
                <a:solidFill>
                  <a:schemeClr val="accent5">
                    <a:lumMod val="50000"/>
                  </a:schemeClr>
                </a:solidFill>
              </a:rPr>
              <a:t>ჯანდაცვისთვის დაფინანსების შემკრები</a:t>
            </a:r>
            <a:endParaRPr lang="ka-GE" i="1" dirty="0">
              <a:solidFill>
                <a:schemeClr val="accent5">
                  <a:lumMod val="50000"/>
                </a:schemeClr>
              </a:solidFill>
            </a:endParaRPr>
          </a:p>
        </p:txBody>
      </p:sp>
      <p:sp>
        <p:nvSpPr>
          <p:cNvPr id="7" name="TextBox 6"/>
          <p:cNvSpPr txBox="1"/>
          <p:nvPr/>
        </p:nvSpPr>
        <p:spPr>
          <a:xfrm>
            <a:off x="3651560" y="2096007"/>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369490" y="3649480"/>
            <a:ext cx="1606162"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6019137" y="2149058"/>
            <a:ext cx="3991555"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smtClean="0">
                <a:solidFill>
                  <a:schemeClr val="accent5">
                    <a:lumMod val="50000"/>
                  </a:schemeClr>
                </a:solidFill>
              </a:rPr>
              <a:t>კანონით დადგენილი კრიტერიუმებით შერჩეული სადაზღვევო კომპანია (ები)</a:t>
            </a:r>
            <a:endParaRPr lang="ka-GE" sz="1400" dirty="0">
              <a:solidFill>
                <a:schemeClr val="accent5">
                  <a:lumMod val="50000"/>
                </a:schemeClr>
              </a:solidFill>
            </a:endParaRPr>
          </a:p>
        </p:txBody>
      </p:sp>
      <p:sp>
        <p:nvSpPr>
          <p:cNvPr id="49" name="TextBox 48"/>
          <p:cNvSpPr txBox="1"/>
          <p:nvPr/>
        </p:nvSpPr>
        <p:spPr>
          <a:xfrm>
            <a:off x="1605124" y="4549957"/>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10201524" y="301354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33" y="2230850"/>
            <a:ext cx="2473106" cy="471625"/>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rot="16200000" flipH="1">
            <a:off x="7608487" y="4747840"/>
            <a:ext cx="870222" cy="96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1015588" y="4878441"/>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94875" y="1596225"/>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253948" y="2759103"/>
            <a:ext cx="461176" cy="946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249725" y="2863795"/>
            <a:ext cx="3278027" cy="49244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პაკეტისთვის გადახდილი სადაზღვევო შენატანები</a:t>
            </a:r>
            <a:endParaRPr lang="ka-GE" sz="1300" dirty="0">
              <a:solidFill>
                <a:schemeClr val="accent5">
                  <a:lumMod val="50000"/>
                </a:schemeClr>
              </a:solidFill>
            </a:endParaRPr>
          </a:p>
        </p:txBody>
      </p:sp>
      <p:sp>
        <p:nvSpPr>
          <p:cNvPr id="68" name="TextBox 67"/>
          <p:cNvSpPr txBox="1"/>
          <p:nvPr/>
        </p:nvSpPr>
        <p:spPr>
          <a:xfrm>
            <a:off x="96281" y="5576422"/>
            <a:ext cx="11521441" cy="1384995"/>
          </a:xfrm>
          <a:prstGeom prst="rect">
            <a:avLst/>
          </a:prstGeom>
          <a:noFill/>
        </p:spPr>
        <p:txBody>
          <a:bodyPr wrap="square" rtlCol="0">
            <a:spAutoFit/>
          </a:bodyPr>
          <a:lstStyle/>
          <a:p>
            <a:r>
              <a:rPr lang="ka-GE" sz="1400" dirty="0" smtClean="0"/>
              <a:t>შერჩეული სადაზღვევო კომპანიები კრებენ დაქირავებულისა და დამქირავებლის კონტრიბუციას სადაზღვევო შენატანების სახით. ამ შენატანების ტრანსფერს სადაზღვევო კომპანია ახდენს ცენტრალურ ჯანდაცვის ფონდში, რომელიც  უზრუნველყოფს ჯანდაცვის დაფინანსების შეკრებას (მ.შ. სადაზღვევო შენატანების და სახელმწიფო დაფინანსება) შემდეგ ამ თანხების ადმინისტრირებას რისკების გათანაბრების/მართვის </a:t>
            </a:r>
            <a:r>
              <a:rPr lang="en-US" sz="1400" dirty="0" smtClean="0"/>
              <a:t>(risk adjustment)</a:t>
            </a:r>
            <a:r>
              <a:rPr lang="ka-GE" sz="1400" dirty="0" smtClean="0"/>
              <a:t> მიზნებისთვის.  სამედიცინო დაწესებულებებისგან სერვისის შესყიდვას უზრუნველყოფს ფონდი/სააგენტო.- კანონით განსაზღვრული ერთიანი პაკეტის ფარგლებში </a:t>
            </a:r>
            <a:r>
              <a:rPr lang="en-US" sz="1400" dirty="0" smtClean="0"/>
              <a:t>(</a:t>
            </a:r>
            <a:r>
              <a:rPr lang="ka-GE" sz="1400" dirty="0" smtClean="0"/>
              <a:t>მოდელი 1ა), შესაძლოა განვიხილოთ 1.ბ-გადახდა სქემაში მონაწილე სადაზღვევო კომპანიების მიერ </a:t>
            </a:r>
            <a:endParaRPr lang="en-US" sz="1400" dirty="0"/>
          </a:p>
        </p:txBody>
      </p:sp>
      <p:cxnSp>
        <p:nvCxnSpPr>
          <p:cNvPr id="70" name="Straight Arrow Connector 69"/>
          <p:cNvCxnSpPr/>
          <p:nvPr/>
        </p:nvCxnSpPr>
        <p:spPr>
          <a:xfrm>
            <a:off x="4487568" y="4218483"/>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Down Arrow 57"/>
          <p:cNvSpPr/>
          <p:nvPr/>
        </p:nvSpPr>
        <p:spPr>
          <a:xfrm>
            <a:off x="6639340" y="2782955"/>
            <a:ext cx="492982" cy="143918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5" name="Title 51"/>
          <p:cNvSpPr txBox="1">
            <a:spLocks/>
          </p:cNvSpPr>
          <p:nvPr/>
        </p:nvSpPr>
        <p:spPr>
          <a:xfrm rot="10800000" flipH="1" flipV="1">
            <a:off x="38882" y="71145"/>
            <a:ext cx="3715222" cy="836768"/>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5E0B4"/>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5">
                  <a:lumMod val="50000"/>
                </a:schemeClr>
              </a:solidFill>
              <a:latin typeface="Calibri"/>
            </a:endParaRPr>
          </a:p>
        </p:txBody>
      </p:sp>
      <p:sp>
        <p:nvSpPr>
          <p:cNvPr id="2" name="Cím 1">
            <a:extLst>
              <a:ext uri="{FF2B5EF4-FFF2-40B4-BE49-F238E27FC236}">
                <a16:creationId xmlns:a16="http://schemas.microsoft.com/office/drawing/2014/main" id="{BB679FBD-BB8D-4072-882B-AD1711AA43A5}"/>
              </a:ext>
            </a:extLst>
          </p:cNvPr>
          <p:cNvSpPr>
            <a:spLocks noGrp="1"/>
          </p:cNvSpPr>
          <p:nvPr>
            <p:ph type="title"/>
          </p:nvPr>
        </p:nvSpPr>
        <p:spPr>
          <a:xfrm>
            <a:off x="159576" y="166812"/>
            <a:ext cx="3051258" cy="714908"/>
          </a:xfrm>
        </p:spPr>
        <p:txBody>
          <a:bodyPr>
            <a:noAutofit/>
          </a:bodyPr>
          <a:lstStyle/>
          <a:p>
            <a:pPr algn="ctr"/>
            <a:r>
              <a:rPr lang="ka-GE" sz="1800" b="1" dirty="0">
                <a:solidFill>
                  <a:schemeClr val="accent5">
                    <a:lumMod val="75000"/>
                  </a:schemeClr>
                </a:solidFill>
              </a:rPr>
              <a:t>ჯანდაცვის </a:t>
            </a:r>
            <a:r>
              <a:rPr lang="ka-GE" sz="1800" b="1" dirty="0" smtClean="0">
                <a:solidFill>
                  <a:schemeClr val="accent5">
                    <a:lumMod val="75000"/>
                  </a:schemeClr>
                </a:solidFill>
              </a:rPr>
              <a:t>დაფინანსების</a:t>
            </a:r>
            <a:r>
              <a:rPr lang="en-US" sz="1800" b="1" dirty="0" smtClean="0">
                <a:solidFill>
                  <a:schemeClr val="accent5">
                    <a:lumMod val="75000"/>
                  </a:schemeClr>
                </a:solidFill>
              </a:rPr>
              <a:t/>
            </a:r>
            <a:br>
              <a:rPr lang="en-US" sz="1800" b="1" dirty="0" smtClean="0">
                <a:solidFill>
                  <a:schemeClr val="accent5">
                    <a:lumMod val="75000"/>
                  </a:schemeClr>
                </a:solidFill>
              </a:rPr>
            </a:br>
            <a:r>
              <a:rPr lang="ka-GE" sz="1800" b="1" dirty="0" smtClean="0">
                <a:solidFill>
                  <a:schemeClr val="accent5">
                    <a:lumMod val="75000"/>
                  </a:schemeClr>
                </a:solidFill>
              </a:rPr>
              <a:t> </a:t>
            </a:r>
            <a:r>
              <a:rPr lang="ka-GE" sz="1800" b="1" dirty="0">
                <a:solidFill>
                  <a:schemeClr val="accent5">
                    <a:lumMod val="75000"/>
                  </a:schemeClr>
                </a:solidFill>
              </a:rPr>
              <a:t>ახალი </a:t>
            </a:r>
            <a:r>
              <a:rPr lang="ka-GE" sz="1800" b="1" dirty="0" smtClean="0">
                <a:solidFill>
                  <a:schemeClr val="accent5">
                    <a:lumMod val="75000"/>
                  </a:schemeClr>
                </a:solidFill>
              </a:rPr>
              <a:t>მოდელი2</a:t>
            </a:r>
            <a:endParaRPr lang="hu-HU" sz="1800" b="1" dirty="0">
              <a:solidFill>
                <a:schemeClr val="accent5">
                  <a:lumMod val="75000"/>
                </a:schemeClr>
              </a:solidFill>
            </a:endParaRPr>
          </a:p>
        </p:txBody>
      </p:sp>
      <p:sp>
        <p:nvSpPr>
          <p:cNvPr id="3" name="Tartalom helye 2">
            <a:extLst>
              <a:ext uri="{FF2B5EF4-FFF2-40B4-BE49-F238E27FC236}">
                <a16:creationId xmlns:a16="http://schemas.microsoft.com/office/drawing/2014/main" id="{412713EF-D7C8-4296-8E4C-38AEE8047BAC}"/>
              </a:ext>
            </a:extLst>
          </p:cNvPr>
          <p:cNvSpPr>
            <a:spLocks noGrp="1"/>
          </p:cNvSpPr>
          <p:nvPr>
            <p:ph idx="1"/>
          </p:nvPr>
        </p:nvSpPr>
        <p:spPr>
          <a:xfrm>
            <a:off x="516079" y="1528167"/>
            <a:ext cx="10515600" cy="4351338"/>
          </a:xfrm>
        </p:spPr>
        <p:txBody>
          <a:bodyPr>
            <a:normAutofit/>
          </a:bodyPr>
          <a:lstStyle/>
          <a:p>
            <a:pPr marL="0" indent="0">
              <a:buNone/>
            </a:pPr>
            <a:endParaRPr lang="ka-GE" sz="1600" i="1" dirty="0">
              <a:solidFill>
                <a:schemeClr val="accent5">
                  <a:lumMod val="50000"/>
                </a:schemeClr>
              </a:solidFill>
            </a:endParaRPr>
          </a:p>
          <a:p>
            <a:pPr marL="0" indent="0">
              <a:buNone/>
            </a:pPr>
            <a:endParaRPr lang="ka-GE" sz="2000" i="1" dirty="0">
              <a:solidFill>
                <a:schemeClr val="accent5">
                  <a:lumMod val="50000"/>
                </a:schemeClr>
              </a:solidFill>
            </a:endParaRPr>
          </a:p>
        </p:txBody>
      </p:sp>
      <p:sp>
        <p:nvSpPr>
          <p:cNvPr id="8" name="TextBox 7"/>
          <p:cNvSpPr txBox="1"/>
          <p:nvPr/>
        </p:nvSpPr>
        <p:spPr>
          <a:xfrm>
            <a:off x="292650" y="2313707"/>
            <a:ext cx="2134720" cy="1323439"/>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600" dirty="0">
                <a:solidFill>
                  <a:schemeClr val="accent5">
                    <a:lumMod val="50000"/>
                  </a:schemeClr>
                </a:solidFill>
              </a:rPr>
              <a:t>სსიპ. სოციალური მომსახურების სააგენტო- ჯანდაცვის დეპარტამენტი</a:t>
            </a:r>
            <a:endParaRPr lang="en-US" sz="1600" dirty="0">
              <a:solidFill>
                <a:schemeClr val="accent5">
                  <a:lumMod val="50000"/>
                </a:schemeClr>
              </a:solidFill>
            </a:endParaRPr>
          </a:p>
        </p:txBody>
      </p:sp>
      <p:sp>
        <p:nvSpPr>
          <p:cNvPr id="10" name="TextBox 9"/>
          <p:cNvSpPr txBox="1"/>
          <p:nvPr/>
        </p:nvSpPr>
        <p:spPr>
          <a:xfrm>
            <a:off x="3379304" y="2163669"/>
            <a:ext cx="6165439"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dirty="0">
                <a:solidFill>
                  <a:schemeClr val="accent5">
                    <a:lumMod val="50000"/>
                  </a:schemeClr>
                </a:solidFill>
              </a:rPr>
              <a:t>სსიპ. უნივერსალური ჯანდაცვის ფონდი</a:t>
            </a:r>
          </a:p>
          <a:p>
            <a:pPr algn="ctr"/>
            <a:r>
              <a:rPr lang="ka-GE" i="1" dirty="0">
                <a:solidFill>
                  <a:schemeClr val="accent5">
                    <a:lumMod val="50000"/>
                  </a:schemeClr>
                </a:solidFill>
              </a:rPr>
              <a:t>ჯანდაცვისთვის დაფინანსების შემკრები</a:t>
            </a:r>
          </a:p>
        </p:txBody>
      </p:sp>
      <p:sp>
        <p:nvSpPr>
          <p:cNvPr id="7" name="TextBox 6"/>
          <p:cNvSpPr txBox="1"/>
          <p:nvPr/>
        </p:nvSpPr>
        <p:spPr>
          <a:xfrm>
            <a:off x="3810586" y="617065"/>
            <a:ext cx="2103120" cy="646331"/>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5">
                    <a:lumMod val="50000"/>
                  </a:schemeClr>
                </a:solidFill>
              </a:rPr>
              <a:t>ცენტრალური ბიუჯეტი</a:t>
            </a:r>
            <a:endParaRPr lang="en-US" dirty="0">
              <a:solidFill>
                <a:schemeClr val="accent5">
                  <a:lumMod val="50000"/>
                </a:schemeClr>
              </a:solidFill>
            </a:endParaRPr>
          </a:p>
        </p:txBody>
      </p:sp>
      <p:sp>
        <p:nvSpPr>
          <p:cNvPr id="22" name="TextBox 21"/>
          <p:cNvSpPr txBox="1"/>
          <p:nvPr/>
        </p:nvSpPr>
        <p:spPr>
          <a:xfrm>
            <a:off x="5987332" y="604888"/>
            <a:ext cx="1963973" cy="9233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a:t>
            </a:r>
            <a:r>
              <a:rPr lang="en-US" dirty="0" smtClean="0">
                <a:solidFill>
                  <a:schemeClr val="accent5">
                    <a:lumMod val="50000"/>
                  </a:schemeClr>
                </a:solidFill>
              </a:rPr>
              <a:t>: </a:t>
            </a:r>
            <a:r>
              <a:rPr lang="ka-GE" dirty="0" smtClean="0">
                <a:solidFill>
                  <a:schemeClr val="accent5">
                    <a:lumMod val="50000"/>
                  </a:schemeClr>
                </a:solidFill>
              </a:rPr>
              <a:t>დამქირავებელი</a:t>
            </a:r>
            <a:endParaRPr lang="en-US" dirty="0">
              <a:solidFill>
                <a:schemeClr val="accent5">
                  <a:lumMod val="50000"/>
                </a:schemeClr>
              </a:solidFill>
            </a:endParaRPr>
          </a:p>
        </p:txBody>
      </p:sp>
      <p:sp>
        <p:nvSpPr>
          <p:cNvPr id="30" name="Right Arrow 29"/>
          <p:cNvSpPr/>
          <p:nvPr/>
        </p:nvSpPr>
        <p:spPr>
          <a:xfrm>
            <a:off x="2427370" y="2313661"/>
            <a:ext cx="943983" cy="471686"/>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38" name="TextBox 37"/>
          <p:cNvSpPr txBox="1"/>
          <p:nvPr/>
        </p:nvSpPr>
        <p:spPr>
          <a:xfrm>
            <a:off x="5634732" y="4240251"/>
            <a:ext cx="2677886"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კანონით დადგენილი კრიტერიუმებით შერჩეული სადაზღვევო კომპანია (ები)</a:t>
            </a:r>
          </a:p>
        </p:txBody>
      </p:sp>
      <p:sp>
        <p:nvSpPr>
          <p:cNvPr id="49" name="TextBox 48"/>
          <p:cNvSpPr txBox="1"/>
          <p:nvPr/>
        </p:nvSpPr>
        <p:spPr>
          <a:xfrm>
            <a:off x="1414293" y="4271662"/>
            <a:ext cx="3646609" cy="738664"/>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5">
                    <a:lumMod val="50000"/>
                  </a:schemeClr>
                </a:solidFill>
              </a:rPr>
              <a:t>საზ. ჯანდაცვის და სოციალურად მნიშვნელოვანი სერვისების პროგრამული შესყიდვები მთელი მოსახლეობისთვის</a:t>
            </a:r>
          </a:p>
        </p:txBody>
      </p:sp>
      <p:sp>
        <p:nvSpPr>
          <p:cNvPr id="53" name="TextBox 52"/>
          <p:cNvSpPr txBox="1"/>
          <p:nvPr/>
        </p:nvSpPr>
        <p:spPr>
          <a:xfrm>
            <a:off x="8523799" y="4230094"/>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კერძო </a:t>
            </a:r>
            <a:r>
              <a:rPr lang="ka-GE" sz="1300" dirty="0">
                <a:solidFill>
                  <a:schemeClr val="accent5">
                    <a:lumMod val="50000"/>
                  </a:schemeClr>
                </a:solidFill>
              </a:rPr>
              <a:t>დაზღვევა -დამატებითი პაკეტი</a:t>
            </a:r>
          </a:p>
        </p:txBody>
      </p:sp>
      <p:sp>
        <p:nvSpPr>
          <p:cNvPr id="51" name="TextBox 50"/>
          <p:cNvSpPr txBox="1"/>
          <p:nvPr/>
        </p:nvSpPr>
        <p:spPr>
          <a:xfrm>
            <a:off x="10193572" y="3693814"/>
            <a:ext cx="1543319" cy="125418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300" dirty="0" smtClean="0">
                <a:solidFill>
                  <a:schemeClr val="accent5">
                    <a:lumMod val="50000"/>
                  </a:schemeClr>
                </a:solidFill>
              </a:rPr>
              <a:t>პაციენტის</a:t>
            </a:r>
            <a:endParaRPr lang="ka-GE" sz="1300" dirty="0">
              <a:solidFill>
                <a:schemeClr val="accent5">
                  <a:lumMod val="50000"/>
                </a:schemeClr>
              </a:solidFill>
            </a:endParaRPr>
          </a:p>
          <a:p>
            <a:pPr algn="ctr"/>
            <a:r>
              <a:rPr lang="ka-GE" sz="1300" dirty="0">
                <a:solidFill>
                  <a:schemeClr val="accent5">
                    <a:lumMod val="50000"/>
                  </a:schemeClr>
                </a:solidFill>
              </a:rPr>
              <a:t>ჯიბიდან გადახდა</a:t>
            </a:r>
            <a:r>
              <a:rPr lang="ka-GE" sz="1300" dirty="0" smtClean="0">
                <a:solidFill>
                  <a:schemeClr val="accent5">
                    <a:lumMod val="50000"/>
                  </a:schemeClr>
                </a:solidFill>
              </a:rPr>
              <a:t> არასტანდარტულ </a:t>
            </a:r>
            <a:r>
              <a:rPr lang="ka-GE" sz="1300" dirty="0">
                <a:solidFill>
                  <a:schemeClr val="accent5">
                    <a:lumMod val="50000"/>
                  </a:schemeClr>
                </a:solidFill>
              </a:rPr>
              <a:t>სერვისებზე</a:t>
            </a:r>
          </a:p>
          <a:p>
            <a:pPr algn="ctr"/>
            <a:endParaRPr lang="ka-GE" sz="1050" dirty="0">
              <a:solidFill>
                <a:schemeClr val="accent5">
                  <a:lumMod val="50000"/>
                </a:schemeClr>
              </a:solidFill>
            </a:endParaRPr>
          </a:p>
        </p:txBody>
      </p:sp>
      <p:sp>
        <p:nvSpPr>
          <p:cNvPr id="60" name="Flowchart: Multidocument 59"/>
          <p:cNvSpPr/>
          <p:nvPr/>
        </p:nvSpPr>
        <p:spPr>
          <a:xfrm>
            <a:off x="5647797" y="5162916"/>
            <a:ext cx="6016767" cy="522514"/>
          </a:xfrm>
          <a:prstGeom prst="flowChartMultidocumen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50000"/>
                </a:schemeClr>
              </a:solidFill>
            </a:endParaRPr>
          </a:p>
        </p:txBody>
      </p:sp>
      <p:sp>
        <p:nvSpPr>
          <p:cNvPr id="61" name="TextBox 60"/>
          <p:cNvSpPr txBox="1"/>
          <p:nvPr/>
        </p:nvSpPr>
        <p:spPr>
          <a:xfrm>
            <a:off x="5958096" y="5269772"/>
            <a:ext cx="2651760" cy="307777"/>
          </a:xfrm>
          <a:prstGeom prst="rect">
            <a:avLst/>
          </a:prstGeom>
          <a:noFill/>
        </p:spPr>
        <p:txBody>
          <a:bodyPr wrap="square" rtlCol="0">
            <a:spAutoFit/>
          </a:bodyPr>
          <a:lstStyle/>
          <a:p>
            <a:r>
              <a:rPr lang="ka-GE" sz="1400" b="1" dirty="0">
                <a:solidFill>
                  <a:schemeClr val="accent5">
                    <a:lumMod val="75000"/>
                  </a:schemeClr>
                </a:solidFill>
              </a:rPr>
              <a:t>სამედიცინო დაწესებულებები</a:t>
            </a:r>
            <a:endParaRPr lang="en-US" sz="1400" b="1" dirty="0">
              <a:solidFill>
                <a:schemeClr val="accent5">
                  <a:lumMod val="75000"/>
                </a:schemeClr>
              </a:solidFill>
            </a:endParaRPr>
          </a:p>
        </p:txBody>
      </p:sp>
      <p:cxnSp>
        <p:nvCxnSpPr>
          <p:cNvPr id="63" name="Straight Arrow Connector 62"/>
          <p:cNvCxnSpPr>
            <a:stCxn id="38" idx="2"/>
          </p:cNvCxnSpPr>
          <p:nvPr/>
        </p:nvCxnSpPr>
        <p:spPr>
          <a:xfrm>
            <a:off x="6973675" y="4978915"/>
            <a:ext cx="0" cy="168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727" y="1382304"/>
            <a:ext cx="4629491" cy="882850"/>
          </a:xfrm>
          <a:prstGeom prst="rect">
            <a:avLst/>
          </a:prstGeom>
        </p:spPr>
      </p:pic>
      <p:sp>
        <p:nvSpPr>
          <p:cNvPr id="26" name="Multiply 25"/>
          <p:cNvSpPr/>
          <p:nvPr/>
        </p:nvSpPr>
        <p:spPr>
          <a:xfrm>
            <a:off x="1071334" y="3105415"/>
            <a:ext cx="518615" cy="401647"/>
          </a:xfrm>
          <a:prstGeom prst="mathMultiply">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9295075" y="5255812"/>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9789381" y="5257137"/>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10347298" y="5266414"/>
            <a:ext cx="302149" cy="278296"/>
          </a:xfrm>
          <a:prstGeom prst="star5">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5-Point Star 32"/>
          <p:cNvSpPr/>
          <p:nvPr/>
        </p:nvSpPr>
        <p:spPr>
          <a:xfrm>
            <a:off x="10873409" y="5227982"/>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5-Point Star 34"/>
          <p:cNvSpPr/>
          <p:nvPr/>
        </p:nvSpPr>
        <p:spPr>
          <a:xfrm>
            <a:off x="11272299" y="5189551"/>
            <a:ext cx="302149" cy="278296"/>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9304733" y="4932774"/>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0991734" y="4910246"/>
            <a:ext cx="0" cy="36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Down Arrow 58"/>
          <p:cNvSpPr/>
          <p:nvPr/>
        </p:nvSpPr>
        <p:spPr>
          <a:xfrm>
            <a:off x="4549472" y="2816086"/>
            <a:ext cx="492982" cy="1439187"/>
          </a:xfrm>
          <a:prstGeom prst="downArrow">
            <a:avLst/>
          </a:prstGeom>
          <a:solidFill>
            <a:schemeClr val="accent3">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TextBox 63"/>
          <p:cNvSpPr txBox="1"/>
          <p:nvPr/>
        </p:nvSpPr>
        <p:spPr>
          <a:xfrm>
            <a:off x="7963835" y="606214"/>
            <a:ext cx="1951441" cy="923330"/>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dirty="0">
                <a:solidFill>
                  <a:schemeClr val="accent5">
                    <a:lumMod val="50000"/>
                  </a:schemeClr>
                </a:solidFill>
              </a:rPr>
              <a:t>სადაზღვევო </a:t>
            </a:r>
            <a:r>
              <a:rPr lang="ka-GE" dirty="0" smtClean="0">
                <a:solidFill>
                  <a:schemeClr val="accent5">
                    <a:lumMod val="50000"/>
                  </a:schemeClr>
                </a:solidFill>
              </a:rPr>
              <a:t>შენატანები: დაქირავებული</a:t>
            </a:r>
            <a:endParaRPr lang="en-US" dirty="0">
              <a:solidFill>
                <a:schemeClr val="accent5">
                  <a:lumMod val="50000"/>
                </a:schemeClr>
              </a:solidFill>
            </a:endParaRPr>
          </a:p>
        </p:txBody>
      </p:sp>
      <p:sp>
        <p:nvSpPr>
          <p:cNvPr id="65" name="Notched Right Arrow 64"/>
          <p:cNvSpPr/>
          <p:nvPr/>
        </p:nvSpPr>
        <p:spPr>
          <a:xfrm rot="5400000">
            <a:off x="7639216" y="1580322"/>
            <a:ext cx="632128" cy="50888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Down Arrow 65"/>
          <p:cNvSpPr/>
          <p:nvPr/>
        </p:nvSpPr>
        <p:spPr>
          <a:xfrm>
            <a:off x="4627659" y="1280160"/>
            <a:ext cx="461176" cy="8984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6155635" y="3046676"/>
            <a:ext cx="1535366" cy="6924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ka-GE" sz="1200" dirty="0">
                <a:solidFill>
                  <a:schemeClr val="accent5">
                    <a:lumMod val="50000"/>
                  </a:schemeClr>
                </a:solidFill>
              </a:rPr>
              <a:t> </a:t>
            </a:r>
            <a:r>
              <a:rPr lang="ka-GE" sz="1300" dirty="0" smtClean="0">
                <a:solidFill>
                  <a:schemeClr val="accent5">
                    <a:lumMod val="50000"/>
                  </a:schemeClr>
                </a:solidFill>
              </a:rPr>
              <a:t>კანონით განსაზღვრული პაკეტი</a:t>
            </a:r>
            <a:endParaRPr lang="ka-GE" sz="1300" dirty="0">
              <a:solidFill>
                <a:schemeClr val="accent5">
                  <a:lumMod val="50000"/>
                </a:schemeClr>
              </a:solidFill>
            </a:endParaRPr>
          </a:p>
        </p:txBody>
      </p:sp>
      <p:sp>
        <p:nvSpPr>
          <p:cNvPr id="68" name="TextBox 67"/>
          <p:cNvSpPr txBox="1"/>
          <p:nvPr/>
        </p:nvSpPr>
        <p:spPr>
          <a:xfrm>
            <a:off x="485029" y="5042118"/>
            <a:ext cx="5009322" cy="1815882"/>
          </a:xfrm>
          <a:prstGeom prst="rect">
            <a:avLst/>
          </a:prstGeom>
          <a:noFill/>
        </p:spPr>
        <p:txBody>
          <a:bodyPr wrap="square" rtlCol="0">
            <a:spAutoFit/>
          </a:bodyPr>
          <a:lstStyle/>
          <a:p>
            <a:r>
              <a:rPr lang="ka-GE" sz="1600" dirty="0" smtClean="0"/>
              <a:t>ჯანმრთელობის ფონდი არის დამქირავებლის, დაქირავებულის და სახელმწიფო ფულის შემკრები. შემდეგ ფონდი შერჩეული სადაზღვევო კომპანიებისგან ყიდულობს დაზღვევას. სამედიცინო დაწესებულებების მიერ გაწეული სერვისის ანაზღაურებას უზრუნველყოფს სადაზღვევო კომპანია  </a:t>
            </a:r>
            <a:endParaRPr lang="en-US" sz="1600" dirty="0"/>
          </a:p>
        </p:txBody>
      </p:sp>
    </p:spTree>
    <p:extLst>
      <p:ext uri="{BB962C8B-B14F-4D97-AF65-F5344CB8AC3E}">
        <p14:creationId xmlns:p14="http://schemas.microsoft.com/office/powerpoint/2010/main" val="251477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4" y="0"/>
            <a:ext cx="10515600" cy="1325563"/>
          </a:xfrm>
        </p:spPr>
        <p:txBody>
          <a:bodyPr>
            <a:noAutofit/>
          </a:bodyPr>
          <a:lstStyle/>
          <a:p>
            <a:pPr algn="ctr"/>
            <a:r>
              <a:rPr lang="ka-GE" sz="2800" dirty="0" smtClean="0"/>
              <a:t>საქართველოს ჯანდაცვის დაფინანსების სქემის ძირითადი მახასიათებლები ამჟამად და შემოთავაზებულ მოდელში</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84795217"/>
              </p:ext>
            </p:extLst>
          </p:nvPr>
        </p:nvGraphicFramePr>
        <p:xfrm>
          <a:off x="838194" y="1239838"/>
          <a:ext cx="11353805" cy="5364480"/>
        </p:xfrm>
        <a:graphic>
          <a:graphicData uri="http://schemas.openxmlformats.org/drawingml/2006/table">
            <a:tbl>
              <a:tblPr firstRow="1" bandRow="1">
                <a:tableStyleId>{93296810-A885-4BE3-A3E7-6D5BEEA58F35}</a:tableStyleId>
              </a:tblPr>
              <a:tblGrid>
                <a:gridCol w="1808402">
                  <a:extLst>
                    <a:ext uri="{9D8B030D-6E8A-4147-A177-3AD203B41FA5}">
                      <a16:colId xmlns:a16="http://schemas.microsoft.com/office/drawing/2014/main" val="108558632"/>
                    </a:ext>
                  </a:extLst>
                </a:gridCol>
                <a:gridCol w="2300151">
                  <a:extLst>
                    <a:ext uri="{9D8B030D-6E8A-4147-A177-3AD203B41FA5}">
                      <a16:colId xmlns:a16="http://schemas.microsoft.com/office/drawing/2014/main" val="2978327068"/>
                    </a:ext>
                  </a:extLst>
                </a:gridCol>
                <a:gridCol w="1614784">
                  <a:extLst>
                    <a:ext uri="{9D8B030D-6E8A-4147-A177-3AD203B41FA5}">
                      <a16:colId xmlns:a16="http://schemas.microsoft.com/office/drawing/2014/main" val="3038004087"/>
                    </a:ext>
                  </a:extLst>
                </a:gridCol>
                <a:gridCol w="2448667">
                  <a:extLst>
                    <a:ext uri="{9D8B030D-6E8A-4147-A177-3AD203B41FA5}">
                      <a16:colId xmlns:a16="http://schemas.microsoft.com/office/drawing/2014/main" val="1344497752"/>
                    </a:ext>
                  </a:extLst>
                </a:gridCol>
                <a:gridCol w="3181801">
                  <a:extLst>
                    <a:ext uri="{9D8B030D-6E8A-4147-A177-3AD203B41FA5}">
                      <a16:colId xmlns:a16="http://schemas.microsoft.com/office/drawing/2014/main" val="3244423639"/>
                    </a:ext>
                  </a:extLst>
                </a:gridCol>
              </a:tblGrid>
              <a:tr h="370840">
                <a:tc>
                  <a:txBody>
                    <a:bodyPr/>
                    <a:lstStyle/>
                    <a:p>
                      <a:pPr algn="l"/>
                      <a:r>
                        <a:rPr lang="ka-GE" sz="1400" dirty="0" smtClean="0"/>
                        <a:t>მოდელი</a:t>
                      </a:r>
                      <a:r>
                        <a:rPr lang="ka-GE" sz="1400" baseline="0" dirty="0" smtClean="0"/>
                        <a:t> </a:t>
                      </a:r>
                      <a:endParaRPr lang="en-US" sz="1400" dirty="0"/>
                    </a:p>
                  </a:txBody>
                  <a:tcPr/>
                </a:tc>
                <a:tc>
                  <a:txBody>
                    <a:bodyPr/>
                    <a:lstStyle/>
                    <a:p>
                      <a:pPr algn="l"/>
                      <a:r>
                        <a:rPr lang="ka-GE" sz="1400" dirty="0" smtClean="0"/>
                        <a:t>დაფინანსების წყარო</a:t>
                      </a:r>
                      <a:endParaRPr lang="en-US" sz="1400" dirty="0"/>
                    </a:p>
                  </a:txBody>
                  <a:tcPr/>
                </a:tc>
                <a:tc>
                  <a:txBody>
                    <a:bodyPr/>
                    <a:lstStyle/>
                    <a:p>
                      <a:pPr algn="l"/>
                      <a:r>
                        <a:rPr lang="ka-GE" sz="1400" dirty="0" smtClean="0"/>
                        <a:t>რესურსის შეგროვება </a:t>
                      </a:r>
                      <a:endParaRPr lang="en-US" sz="1400" dirty="0"/>
                    </a:p>
                  </a:txBody>
                  <a:tcPr/>
                </a:tc>
                <a:tc>
                  <a:txBody>
                    <a:bodyPr/>
                    <a:lstStyle/>
                    <a:p>
                      <a:pPr algn="ctr"/>
                      <a:r>
                        <a:rPr lang="ka-GE" sz="1400" dirty="0" smtClean="0"/>
                        <a:t>რესურსის</a:t>
                      </a:r>
                      <a:r>
                        <a:rPr lang="ka-GE" sz="1400" baseline="0" dirty="0" smtClean="0"/>
                        <a:t> გაერთიანება (</a:t>
                      </a:r>
                      <a:r>
                        <a:rPr lang="en-US" sz="1400" baseline="0" dirty="0" smtClean="0"/>
                        <a:t>Pooling)</a:t>
                      </a:r>
                      <a:r>
                        <a:rPr lang="ka-GE" sz="1400" baseline="0" dirty="0" smtClean="0"/>
                        <a:t> და რისკების </a:t>
                      </a:r>
                      <a:r>
                        <a:rPr lang="en-US" sz="1400" baseline="0" dirty="0" smtClean="0"/>
                        <a:t>adjustment</a:t>
                      </a:r>
                      <a:endParaRPr lang="en-US" sz="1400" dirty="0"/>
                    </a:p>
                  </a:txBody>
                  <a:tcPr/>
                </a:tc>
                <a:tc>
                  <a:txBody>
                    <a:bodyPr/>
                    <a:lstStyle/>
                    <a:p>
                      <a:pPr algn="l"/>
                      <a:r>
                        <a:rPr lang="ka-GE" sz="1400" dirty="0" smtClean="0"/>
                        <a:t>შესყიდვა/გადახდა</a:t>
                      </a:r>
                      <a:r>
                        <a:rPr lang="ka-GE" sz="1400" baseline="0" dirty="0" smtClean="0"/>
                        <a:t> </a:t>
                      </a:r>
                      <a:endParaRPr lang="en-US" sz="1400" dirty="0"/>
                    </a:p>
                  </a:txBody>
                  <a:tcPr/>
                </a:tc>
                <a:extLst>
                  <a:ext uri="{0D108BD9-81ED-4DB2-BD59-A6C34878D82A}">
                    <a16:rowId xmlns:a16="http://schemas.microsoft.com/office/drawing/2014/main" val="3444139135"/>
                  </a:ext>
                </a:extLst>
              </a:tr>
              <a:tr h="370840">
                <a:tc>
                  <a:txBody>
                    <a:bodyPr/>
                    <a:lstStyle/>
                    <a:p>
                      <a:pPr algn="l"/>
                      <a:r>
                        <a:rPr lang="ka-GE" sz="1400" dirty="0" smtClean="0"/>
                        <a:t>არსებული</a:t>
                      </a:r>
                      <a:endParaRPr lang="en-US" sz="1400" dirty="0"/>
                    </a:p>
                  </a:txBody>
                  <a:tcPr/>
                </a:tc>
                <a:tc>
                  <a:txBody>
                    <a:bodyPr/>
                    <a:lstStyle/>
                    <a:p>
                      <a:pPr algn="l"/>
                      <a:r>
                        <a:rPr lang="ka-GE" sz="1400" dirty="0" smtClean="0"/>
                        <a:t>სახელმწიფო ბიუჯეტი </a:t>
                      </a:r>
                    </a:p>
                    <a:p>
                      <a:pPr algn="l"/>
                      <a:r>
                        <a:rPr lang="ka-GE" sz="1400" dirty="0" smtClean="0"/>
                        <a:t>კერძო დაზღვევა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არა</a:t>
                      </a:r>
                      <a:endParaRPr lang="en-US" sz="1400" dirty="0"/>
                    </a:p>
                  </a:txBody>
                  <a:tcPr/>
                </a:tc>
                <a:tc>
                  <a:txBody>
                    <a:bodyPr/>
                    <a:lstStyle/>
                    <a:p>
                      <a:pPr algn="l"/>
                      <a:r>
                        <a:rPr lang="ka-GE" sz="1400" dirty="0" smtClean="0"/>
                        <a:t>სახელმწიფო-სოციალური</a:t>
                      </a:r>
                      <a:r>
                        <a:rPr lang="ka-GE" sz="1400" baseline="0" dirty="0" smtClean="0"/>
                        <a:t> მომსახურების სააგენტო</a:t>
                      </a:r>
                    </a:p>
                    <a:p>
                      <a:pPr algn="l"/>
                      <a:r>
                        <a:rPr lang="ka-GE" sz="1400" baseline="0" dirty="0" smtClean="0"/>
                        <a:t>კერძო დაზღვევა- დაზღვეულებისთვის</a:t>
                      </a:r>
                      <a:endParaRPr lang="en-US" sz="1400" dirty="0"/>
                    </a:p>
                  </a:txBody>
                  <a:tcPr/>
                </a:tc>
                <a:extLst>
                  <a:ext uri="{0D108BD9-81ED-4DB2-BD59-A6C34878D82A}">
                    <a16:rowId xmlns:a16="http://schemas.microsoft.com/office/drawing/2014/main" val="1146367954"/>
                  </a:ext>
                </a:extLst>
              </a:tr>
              <a:tr h="370840">
                <a:tc>
                  <a:txBody>
                    <a:bodyPr/>
                    <a:lstStyle/>
                    <a:p>
                      <a:pPr algn="l"/>
                      <a:r>
                        <a:rPr lang="ka-GE" sz="1400" dirty="0" smtClean="0"/>
                        <a:t>მოდელი 1(ა)-პრიორიტეტული</a:t>
                      </a:r>
                      <a:endParaRPr lang="en-US" sz="1400" dirty="0"/>
                    </a:p>
                  </a:txBody>
                  <a:tcPr/>
                </a:tc>
                <a:tc rowSpan="3">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txBody>
                  <a:tcPr/>
                </a:tc>
                <a:tc rowSpan="3">
                  <a:txBody>
                    <a:bodyPr/>
                    <a:lstStyle/>
                    <a:p>
                      <a:pPr algn="l"/>
                      <a:r>
                        <a:rPr lang="ka-GE" sz="1400" dirty="0" smtClean="0"/>
                        <a:t>კანონით დადგენილი</a:t>
                      </a:r>
                      <a:r>
                        <a:rPr lang="ka-GE" sz="1400" baseline="0" dirty="0" smtClean="0"/>
                        <a:t> კრიტერიუმებით შერჩეული სადაზღვევო კომპანიები</a:t>
                      </a:r>
                      <a:endParaRPr lang="en-US" sz="1400" dirty="0"/>
                    </a:p>
                  </a:txBody>
                  <a:tcPr/>
                </a:tc>
                <a:tc rowSpan="3">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rowSpan="2">
                  <a:txBody>
                    <a:bodyPr/>
                    <a:lstStyle/>
                    <a:p>
                      <a:pPr algn="l"/>
                      <a:r>
                        <a:rPr lang="ka-GE" sz="1400" dirty="0" smtClean="0"/>
                        <a:t>1 (ა) ჯანმრთელობის</a:t>
                      </a:r>
                      <a:r>
                        <a:rPr lang="ka-GE" sz="1400" baseline="0" dirty="0" smtClean="0"/>
                        <a:t> ფონდი სტანდარტული პაკეტის ფარგლებში</a:t>
                      </a:r>
                    </a:p>
                    <a:p>
                      <a:pPr algn="l"/>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a:solidFill>
                          <a:srgbClr val="C00000"/>
                        </a:solidFill>
                      </a:endParaRPr>
                    </a:p>
                  </a:txBody>
                  <a:tcPr/>
                </a:tc>
                <a:extLst>
                  <a:ext uri="{0D108BD9-81ED-4DB2-BD59-A6C34878D82A}">
                    <a16:rowId xmlns:a16="http://schemas.microsoft.com/office/drawing/2014/main" val="3036899048"/>
                  </a:ext>
                </a:extLst>
              </a:tr>
              <a:tr h="314960">
                <a:tc rowSpan="2">
                  <a:txBody>
                    <a:bodyPr/>
                    <a:lstStyle/>
                    <a:p>
                      <a:pPr algn="l"/>
                      <a:r>
                        <a:rPr lang="ka-GE" sz="1400" dirty="0" smtClean="0"/>
                        <a:t>მოდელი 1</a:t>
                      </a:r>
                      <a:r>
                        <a:rPr lang="ka-GE" sz="1400" baseline="0" dirty="0" smtClean="0"/>
                        <a:t> (ბ)</a:t>
                      </a:r>
                      <a:endParaRPr lang="en-US" sz="1400"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a:p>
                  </a:txBody>
                  <a:tcPr/>
                </a:tc>
                <a:extLst>
                  <a:ext uri="{0D108BD9-81ED-4DB2-BD59-A6C34878D82A}">
                    <a16:rowId xmlns:a16="http://schemas.microsoft.com/office/drawing/2014/main" val="775149295"/>
                  </a:ext>
                </a:extLst>
              </a:tr>
              <a:tr h="6858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a:r>
                        <a:rPr lang="ka-GE" sz="1400" dirty="0" smtClean="0"/>
                        <a:t>1 (ბ) კანონით დადგენილი კრიტერიუმებით შეჩეული სადაზღვევო კომპანიები </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en-US" sz="1400" i="1" dirty="0" smtClean="0">
                        <a:solidFill>
                          <a:srgbClr val="C00000"/>
                        </a:solidFill>
                      </a:endParaRPr>
                    </a:p>
                  </a:txBody>
                  <a:tcPr/>
                </a:tc>
                <a:extLst>
                  <a:ext uri="{0D108BD9-81ED-4DB2-BD59-A6C34878D82A}">
                    <a16:rowId xmlns:a16="http://schemas.microsoft.com/office/drawing/2014/main" val="1628950293"/>
                  </a:ext>
                </a:extLst>
              </a:tr>
              <a:tr h="370840">
                <a:tc>
                  <a:txBody>
                    <a:bodyPr/>
                    <a:lstStyle/>
                    <a:p>
                      <a:pPr algn="l"/>
                      <a:r>
                        <a:rPr lang="ka-GE" sz="1400" dirty="0" smtClean="0"/>
                        <a:t>მოდელი 2</a:t>
                      </a:r>
                      <a:endParaRPr lang="en-US" sz="1400" dirty="0"/>
                    </a:p>
                  </a:txBody>
                  <a:tcPr/>
                </a:tc>
                <a:tc>
                  <a:txBody>
                    <a:bodyPr/>
                    <a:lstStyle/>
                    <a:p>
                      <a:pPr algn="l"/>
                      <a:r>
                        <a:rPr lang="ka-GE" sz="1400" dirty="0" smtClean="0"/>
                        <a:t>სახელმწიფო</a:t>
                      </a:r>
                      <a:r>
                        <a:rPr lang="ka-GE" sz="1400" baseline="0" dirty="0" smtClean="0"/>
                        <a:t> ბიუჯეტი</a:t>
                      </a:r>
                    </a:p>
                    <a:p>
                      <a:pPr algn="l"/>
                      <a:r>
                        <a:rPr lang="ka-GE" sz="1400" baseline="0" dirty="0" smtClean="0"/>
                        <a:t>სადაზღვევო შენატანები დამსაქმებლის და დასაქმებულის მიერ</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კერძო დაზღვევა</a:t>
                      </a:r>
                      <a:endParaRPr lang="en-US" sz="1400" dirty="0" smtClean="0"/>
                    </a:p>
                    <a:p>
                      <a:pPr algn="l"/>
                      <a:endParaRPr lang="en-US" sz="1400" dirty="0"/>
                    </a:p>
                  </a:txBody>
                  <a:tcPr/>
                </a:tc>
                <a:tc>
                  <a:txBody>
                    <a:bodyPr/>
                    <a:lstStyle/>
                    <a:p>
                      <a:pPr algn="l"/>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400" dirty="0" smtClean="0"/>
                        <a:t>„ჯანმრთელობის ფონდი“ ჩამოყალიბდება</a:t>
                      </a:r>
                      <a:r>
                        <a:rPr lang="ka-GE" sz="1400" baseline="0" dirty="0" smtClean="0"/>
                        <a:t> სააგენტოს ჯანდაცვის დეპ. ბაზაზე</a:t>
                      </a:r>
                      <a:endParaRPr lang="en-US" sz="1400" dirty="0" smtClean="0"/>
                    </a:p>
                    <a:p>
                      <a:pPr algn="l"/>
                      <a:endParaRPr lang="en-US" sz="1400" dirty="0"/>
                    </a:p>
                  </a:txBody>
                  <a:tcPr/>
                </a:tc>
                <a:tc>
                  <a:txBody>
                    <a:bodyPr/>
                    <a:lstStyle/>
                    <a:p>
                      <a:pPr algn="l"/>
                      <a:r>
                        <a:rPr lang="ka-GE" sz="1400" dirty="0" smtClean="0"/>
                        <a:t>კანონით დადგენილი კრიტერიუმებით</a:t>
                      </a:r>
                      <a:r>
                        <a:rPr lang="ka-GE" sz="1400" baseline="0" dirty="0" smtClean="0"/>
                        <a:t> შეჩეული სადაზღვევო კომპანიები სტანდარტული პაკეტისთვის</a:t>
                      </a:r>
                    </a:p>
                    <a:p>
                      <a:pPr marL="0" marR="0" indent="0" algn="l" defTabSz="914400" rtl="0" eaLnBrk="1" fontAlgn="auto" latinLnBrk="0" hangingPunct="1">
                        <a:lnSpc>
                          <a:spcPct val="100000"/>
                        </a:lnSpc>
                        <a:spcBef>
                          <a:spcPts val="0"/>
                        </a:spcBef>
                        <a:spcAft>
                          <a:spcPts val="0"/>
                        </a:spcAft>
                        <a:buClrTx/>
                        <a:buSzTx/>
                        <a:buFontTx/>
                        <a:buNone/>
                        <a:tabLst/>
                        <a:defRPr/>
                      </a:pPr>
                      <a:r>
                        <a:rPr lang="ka-GE" sz="1400" i="1" baseline="0" dirty="0" smtClean="0">
                          <a:solidFill>
                            <a:srgbClr val="C00000"/>
                          </a:solidFill>
                        </a:rPr>
                        <a:t>კერძო დაზღვევა არასტანდარტული პაკეტის ფარგლებში</a:t>
                      </a:r>
                      <a:endParaRPr lang="ka-GE" sz="1400" baseline="0" dirty="0" smtClean="0"/>
                    </a:p>
                    <a:p>
                      <a:pPr algn="l"/>
                      <a:r>
                        <a:rPr lang="ka-GE" sz="1400" baseline="0" dirty="0" smtClean="0"/>
                        <a:t> </a:t>
                      </a:r>
                      <a:endParaRPr lang="en-US" sz="1400" dirty="0"/>
                    </a:p>
                  </a:txBody>
                  <a:tcPr/>
                </a:tc>
                <a:extLst>
                  <a:ext uri="{0D108BD9-81ED-4DB2-BD59-A6C34878D82A}">
                    <a16:rowId xmlns:a16="http://schemas.microsoft.com/office/drawing/2014/main" val="3647684356"/>
                  </a:ext>
                </a:extLst>
              </a:tr>
            </a:tbl>
          </a:graphicData>
        </a:graphic>
      </p:graphicFrame>
    </p:spTree>
    <p:extLst>
      <p:ext uri="{BB962C8B-B14F-4D97-AF65-F5344CB8AC3E}">
        <p14:creationId xmlns:p14="http://schemas.microsoft.com/office/powerpoint/2010/main" val="169743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7827" y="197715"/>
            <a:ext cx="6196559" cy="513276"/>
          </a:xfrm>
        </p:spPr>
        <p:txBody>
          <a:bodyPr>
            <a:normAutofit fontScale="90000"/>
          </a:bodyPr>
          <a:lstStyle/>
          <a:p>
            <a:r>
              <a:rPr lang="ka-GE" dirty="0">
                <a:solidFill>
                  <a:schemeClr val="accent1">
                    <a:lumMod val="75000"/>
                  </a:schemeClr>
                </a:solidFill>
              </a:rPr>
              <a:t>საერთაშორისო გამოცდილება</a:t>
            </a:r>
            <a:endParaRPr lang="en-US" dirty="0">
              <a:solidFill>
                <a:schemeClr val="accent1">
                  <a:lumMod val="75000"/>
                </a:schemeClr>
              </a:solidFill>
            </a:endParaRPr>
          </a:p>
        </p:txBody>
      </p:sp>
      <p:sp>
        <p:nvSpPr>
          <p:cNvPr id="3" name="Content Placeholder 2"/>
          <p:cNvSpPr>
            <a:spLocks noGrp="1"/>
          </p:cNvSpPr>
          <p:nvPr>
            <p:ph idx="1"/>
          </p:nvPr>
        </p:nvSpPr>
        <p:spPr>
          <a:xfrm>
            <a:off x="4746650" y="899636"/>
            <a:ext cx="2403088" cy="1543047"/>
          </a:xfrm>
        </p:spPr>
        <p:txBody>
          <a:bodyPr>
            <a:normAutofit/>
          </a:bodyPr>
          <a:lstStyle/>
          <a:p>
            <a:pPr marL="0" indent="0">
              <a:buNone/>
            </a:pPr>
            <a:r>
              <a:rPr lang="ka-GE" sz="2100" b="1" dirty="0">
                <a:solidFill>
                  <a:schemeClr val="accent5">
                    <a:lumMod val="75000"/>
                  </a:schemeClr>
                </a:solidFill>
              </a:rPr>
              <a:t>    გერმანია</a:t>
            </a:r>
            <a:endParaRPr lang="ka-GE" sz="1350" b="1" dirty="0">
              <a:solidFill>
                <a:schemeClr val="accent5">
                  <a:lumMod val="75000"/>
                </a:schemeClr>
              </a:solidFill>
            </a:endParaRPr>
          </a:p>
        </p:txBody>
      </p:sp>
      <p:sp>
        <p:nvSpPr>
          <p:cNvPr id="5" name="TextBox 4"/>
          <p:cNvSpPr txBox="1"/>
          <p:nvPr/>
        </p:nvSpPr>
        <p:spPr>
          <a:xfrm>
            <a:off x="650475" y="2003761"/>
            <a:ext cx="2944728" cy="2062103"/>
          </a:xfrm>
          <a:prstGeom prst="rect">
            <a:avLst/>
          </a:prstGeom>
          <a:noFill/>
          <a:ln w="28575">
            <a:solidFill>
              <a:srgbClr val="EEDE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2009 წლიდან გერმანიის მოქალაქეობის მქონე ყველა </a:t>
            </a:r>
            <a:r>
              <a:rPr lang="ka-GE" sz="1600" dirty="0" smtClean="0">
                <a:solidFill>
                  <a:schemeClr val="tx2">
                    <a:lumMod val="75000"/>
                  </a:schemeClr>
                </a:solidFill>
                <a:latin typeface="Sylfaen" panose="010A0502050306030303" pitchFamily="18" charset="0"/>
              </a:rPr>
              <a:t>პირი </a:t>
            </a:r>
            <a:r>
              <a:rPr lang="ka-GE" sz="1600" dirty="0">
                <a:solidFill>
                  <a:schemeClr val="tx2">
                    <a:lumMod val="75000"/>
                  </a:schemeClr>
                </a:solidFill>
                <a:latin typeface="Sylfaen" panose="010A0502050306030303" pitchFamily="18" charset="0"/>
              </a:rPr>
              <a:t>ვალდებულია ჰქონდეს სამედიცინო დაზღვევა. </a:t>
            </a:r>
          </a:p>
          <a:p>
            <a:pPr algn="ctr" defTabSz="685800"/>
            <a:r>
              <a:rPr lang="ka-GE" sz="1600" dirty="0">
                <a:solidFill>
                  <a:schemeClr val="tx2">
                    <a:lumMod val="75000"/>
                  </a:schemeClr>
                </a:solidFill>
                <a:latin typeface="Sylfaen" panose="010A0502050306030303" pitchFamily="18" charset="0"/>
              </a:rPr>
              <a:t>ამავდროულად გათვალისწინებულია სახელმწიფოს თანამონაწილეობა</a:t>
            </a:r>
            <a:endParaRPr lang="en-US" sz="1600" dirty="0">
              <a:solidFill>
                <a:schemeClr val="tx2">
                  <a:lumMod val="75000"/>
                </a:schemeClr>
              </a:solidFill>
              <a:latin typeface="Calibri"/>
            </a:endParaRPr>
          </a:p>
        </p:txBody>
      </p:sp>
      <p:sp>
        <p:nvSpPr>
          <p:cNvPr id="6" name="TextBox 5"/>
          <p:cNvSpPr txBox="1"/>
          <p:nvPr/>
        </p:nvSpPr>
        <p:spPr>
          <a:xfrm>
            <a:off x="3912830" y="2005350"/>
            <a:ext cx="1961919" cy="2308324"/>
          </a:xfrm>
          <a:prstGeom prst="rect">
            <a:avLst/>
          </a:prstGeom>
          <a:noFill/>
          <a:ln w="28575">
            <a:solidFill>
              <a:srgbClr val="EEDE9C"/>
            </a:solidFill>
          </a:ln>
        </p:spPr>
        <p:txBody>
          <a:bodyPr wrap="square" rtlCol="0">
            <a:spAutoFit/>
          </a:bodyPr>
          <a:lstStyle/>
          <a:p>
            <a:pPr defTabSz="685800"/>
            <a:endParaRPr lang="ka-GE" sz="1600" dirty="0">
              <a:solidFill>
                <a:schemeClr val="tx2">
                  <a:lumMod val="75000"/>
                </a:schemeClr>
              </a:solidFill>
              <a:latin typeface="Sylfaen" panose="010A0502050306030303" pitchFamily="18" charset="0"/>
            </a:endParaRPr>
          </a:p>
          <a:p>
            <a:pPr algn="ctr" defTabSz="685800"/>
            <a:endParaRPr lang="ka-GE" sz="1600" dirty="0" smtClean="0">
              <a:solidFill>
                <a:schemeClr val="tx2">
                  <a:lumMod val="75000"/>
                </a:schemeClr>
              </a:solidFill>
              <a:latin typeface="Sylfaen" panose="010A0502050306030303" pitchFamily="18" charset="0"/>
            </a:endParaRPr>
          </a:p>
          <a:p>
            <a:pPr algn="ctr" defTabSz="685800"/>
            <a:r>
              <a:rPr lang="ka-GE" sz="1600" dirty="0" smtClean="0">
                <a:solidFill>
                  <a:schemeClr val="tx2">
                    <a:lumMod val="75000"/>
                  </a:schemeClr>
                </a:solidFill>
                <a:latin typeface="Sylfaen" panose="010A0502050306030303" pitchFamily="18" charset="0"/>
              </a:rPr>
              <a:t>დაზღვევის შენატანს </a:t>
            </a:r>
            <a:r>
              <a:rPr lang="ka-GE" sz="1600" dirty="0">
                <a:solidFill>
                  <a:schemeClr val="tx2">
                    <a:lumMod val="75000"/>
                  </a:schemeClr>
                </a:solidFill>
                <a:latin typeface="Sylfaen" panose="010A0502050306030303" pitchFamily="18" charset="0"/>
              </a:rPr>
              <a:t>თანაბრად იყოფს დასაქმებული და </a:t>
            </a:r>
            <a:r>
              <a:rPr lang="ka-GE" sz="1600" dirty="0" smtClean="0">
                <a:solidFill>
                  <a:schemeClr val="tx2">
                    <a:lumMod val="75000"/>
                  </a:schemeClr>
                </a:solidFill>
                <a:latin typeface="Sylfaen" panose="010A0502050306030303" pitchFamily="18" charset="0"/>
              </a:rPr>
              <a:t>დამსაქმებელი</a:t>
            </a:r>
          </a:p>
          <a:p>
            <a:pPr algn="ctr" defTabSz="685800"/>
            <a:endParaRPr lang="ka-GE" sz="1600" dirty="0">
              <a:solidFill>
                <a:schemeClr val="tx2">
                  <a:lumMod val="75000"/>
                </a:schemeClr>
              </a:solidFill>
              <a:latin typeface="Sylfaen" panose="010A0502050306030303" pitchFamily="18" charset="0"/>
            </a:endParaRPr>
          </a:p>
          <a:p>
            <a:pPr defTabSz="685800"/>
            <a:endParaRPr lang="en-US" sz="1600" dirty="0">
              <a:solidFill>
                <a:schemeClr val="tx2">
                  <a:lumMod val="75000"/>
                </a:schemeClr>
              </a:solidFill>
              <a:latin typeface="Calibri"/>
            </a:endParaRPr>
          </a:p>
        </p:txBody>
      </p:sp>
      <p:sp>
        <p:nvSpPr>
          <p:cNvPr id="7" name="Rectangle 6"/>
          <p:cNvSpPr/>
          <p:nvPr/>
        </p:nvSpPr>
        <p:spPr>
          <a:xfrm>
            <a:off x="6208278" y="2015563"/>
            <a:ext cx="1917955" cy="2269852"/>
          </a:xfrm>
          <a:prstGeom prst="rect">
            <a:avLst/>
          </a:prstGeom>
          <a:ln w="28575">
            <a:solidFill>
              <a:srgbClr val="EEDE9C"/>
            </a:solidFill>
          </a:ln>
        </p:spPr>
        <p:txBody>
          <a:bodyPr wrap="square">
            <a:spAutoFit/>
          </a:bodyPr>
          <a:lstStyle/>
          <a:p>
            <a:pPr defTabSz="685800"/>
            <a:endParaRPr lang="ka-GE" sz="1600" dirty="0">
              <a:solidFill>
                <a:schemeClr val="tx2">
                  <a:lumMod val="75000"/>
                </a:schemeClr>
              </a:solidFill>
              <a:latin typeface="Sylfaen" panose="010A0502050306030303" pitchFamily="18" charset="0"/>
            </a:endParaRPr>
          </a:p>
          <a:p>
            <a:pPr algn="ctr" defTabSz="685800"/>
            <a:r>
              <a:rPr lang="ka-GE" sz="1600" dirty="0">
                <a:solidFill>
                  <a:schemeClr val="tx2">
                    <a:lumMod val="75000"/>
                  </a:schemeClr>
                </a:solidFill>
                <a:latin typeface="Sylfaen" panose="010A0502050306030303" pitchFamily="18" charset="0"/>
              </a:rPr>
              <a:t>შენატანის ოდენობა შეესაბამება დაზღვეულის </a:t>
            </a:r>
            <a:r>
              <a:rPr lang="ka-GE" sz="1600" dirty="0" smtClean="0">
                <a:solidFill>
                  <a:schemeClr val="tx2">
                    <a:lumMod val="75000"/>
                  </a:schemeClr>
                </a:solidFill>
                <a:latin typeface="Sylfaen" panose="010A0502050306030303" pitchFamily="18" charset="0"/>
              </a:rPr>
              <a:t>შემოსავალს</a:t>
            </a:r>
          </a:p>
          <a:p>
            <a:pPr algn="ctr" defTabSz="685800"/>
            <a:endParaRPr lang="ka-GE" sz="1600" dirty="0" smtClean="0">
              <a:solidFill>
                <a:schemeClr val="tx2">
                  <a:lumMod val="75000"/>
                </a:schemeClr>
              </a:solidFill>
              <a:latin typeface="Sylfaen" panose="010A0502050306030303" pitchFamily="18" charset="0"/>
            </a:endParaRP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8" name="Rectangle 7"/>
          <p:cNvSpPr/>
          <p:nvPr/>
        </p:nvSpPr>
        <p:spPr>
          <a:xfrm>
            <a:off x="811033" y="4516340"/>
            <a:ext cx="9867569" cy="1077218"/>
          </a:xfrm>
          <a:prstGeom prst="rect">
            <a:avLst/>
          </a:prstGeom>
          <a:ln w="38100">
            <a:solidFill>
              <a:srgbClr val="9C9C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დაზღვევა ითვალისწინებს მომსახურების სრულყოფილ პაკეტს (გეგმიური, გადაუდებელი მომსახურებები, მშობიარობა, სტომატოლოგია, მედიკამენტები, საზ. ჯანდაცვის სერვისები, რეაბილიტაცია და სხვა.)</a:t>
            </a:r>
          </a:p>
          <a:p>
            <a:pPr defTabSz="685800"/>
            <a:endParaRPr lang="ka-GE" sz="1600" dirty="0">
              <a:solidFill>
                <a:schemeClr val="tx2">
                  <a:lumMod val="75000"/>
                </a:schemeClr>
              </a:solidFill>
              <a:latin typeface="Sylfaen" panose="010A0502050306030303" pitchFamily="18" charset="0"/>
            </a:endParaRPr>
          </a:p>
        </p:txBody>
      </p:sp>
      <p:sp>
        <p:nvSpPr>
          <p:cNvPr id="9" name="Rectangle 8"/>
          <p:cNvSpPr/>
          <p:nvPr/>
        </p:nvSpPr>
        <p:spPr>
          <a:xfrm>
            <a:off x="8325015" y="2009084"/>
            <a:ext cx="2957886" cy="2269852"/>
          </a:xfrm>
          <a:prstGeom prst="rect">
            <a:avLst/>
          </a:prstGeom>
          <a:ln w="28575">
            <a:solidFill>
              <a:srgbClr val="EEDE9C"/>
            </a:solidFill>
          </a:ln>
        </p:spPr>
        <p:txBody>
          <a:bodyPr wrap="square">
            <a:spAutoFit/>
          </a:bodyPr>
          <a:lstStyle/>
          <a:p>
            <a:pPr algn="ctr" defTabSz="685800"/>
            <a:r>
              <a:rPr lang="ka-GE" sz="1600" dirty="0">
                <a:solidFill>
                  <a:schemeClr val="tx2">
                    <a:lumMod val="75000"/>
                  </a:schemeClr>
                </a:solidFill>
                <a:latin typeface="Sylfaen" panose="010A0502050306030303" pitchFamily="18" charset="0"/>
              </a:rPr>
              <a:t>დაზღვევის სისტემა მოწყობილია სოლიდარობის პრინციპით, რაც მოსახლეობის ყველა ჯგუფს აძლევს სამედიცინო მომსახურებაზე წვდომის შესაძლებლობას</a:t>
            </a:r>
            <a:r>
              <a:rPr lang="ka-GE" sz="1600" dirty="0" smtClean="0">
                <a:solidFill>
                  <a:schemeClr val="tx2">
                    <a:lumMod val="75000"/>
                  </a:schemeClr>
                </a:solidFill>
                <a:latin typeface="Sylfaen" panose="010A0502050306030303" pitchFamily="18" charset="0"/>
              </a:rPr>
              <a:t>.</a:t>
            </a:r>
          </a:p>
          <a:p>
            <a:pPr algn="ctr" defTabSz="685800"/>
            <a:endParaRPr lang="ka-GE" sz="1600" dirty="0">
              <a:solidFill>
                <a:schemeClr val="tx2">
                  <a:lumMod val="75000"/>
                </a:schemeClr>
              </a:solidFill>
              <a:latin typeface="Sylfaen" panose="010A0502050306030303" pitchFamily="18" charset="0"/>
            </a:endParaRPr>
          </a:p>
          <a:p>
            <a:pPr defTabSz="685800"/>
            <a:endParaRPr lang="ka-GE" sz="1350" dirty="0">
              <a:solidFill>
                <a:schemeClr val="tx2">
                  <a:lumMod val="75000"/>
                </a:schemeClr>
              </a:solidFill>
              <a:latin typeface="Sylfaen" panose="010A0502050306030303" pitchFamily="18" charset="0"/>
            </a:endParaRPr>
          </a:p>
        </p:txBody>
      </p:sp>
      <p:sp>
        <p:nvSpPr>
          <p:cNvPr id="10" name="Rectangle 9"/>
          <p:cNvSpPr/>
          <p:nvPr/>
        </p:nvSpPr>
        <p:spPr>
          <a:xfrm>
            <a:off x="763326" y="5732890"/>
            <a:ext cx="9976430" cy="904863"/>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ctr" defTabSz="685800"/>
            <a:r>
              <a:rPr lang="ka-GE" b="1" dirty="0" smtClean="0">
                <a:solidFill>
                  <a:schemeClr val="accent2">
                    <a:lumMod val="50000"/>
                  </a:schemeClr>
                </a:solidFill>
                <a:latin typeface="Sylfaen" panose="010A0502050306030303" pitchFamily="18" charset="0"/>
              </a:rPr>
              <a:t>შედეგად </a:t>
            </a:r>
            <a:r>
              <a:rPr lang="ka-GE" b="1" dirty="0">
                <a:solidFill>
                  <a:schemeClr val="accent2">
                    <a:lumMod val="50000"/>
                  </a:schemeClr>
                </a:solidFill>
                <a:latin typeface="Sylfaen" panose="010A0502050306030303" pitchFamily="18" charset="0"/>
              </a:rPr>
              <a:t>გერმანიის ჯანდაცვის სისტემა მოწინავე ადგილზეა ჯანდაცვაზე ხელმისაწვდომობის და სამართლიანობის ნიშნით</a:t>
            </a:r>
            <a:endParaRPr lang="en-US" b="1" dirty="0">
              <a:solidFill>
                <a:schemeClr val="accent2">
                  <a:lumMod val="50000"/>
                </a:schemeClr>
              </a:solidFill>
              <a:latin typeface="Calibri"/>
            </a:endParaRPr>
          </a:p>
          <a:p>
            <a:pPr defTabSz="685800">
              <a:spcBef>
                <a:spcPct val="20000"/>
              </a:spcBef>
            </a:pPr>
            <a:endParaRPr lang="ka-GE" sz="1400" b="1" dirty="0" smtClean="0">
              <a:solidFill>
                <a:schemeClr val="accent2">
                  <a:lumMod val="50000"/>
                </a:schemeClr>
              </a:solidFill>
              <a:latin typeface="Sylfaen" panose="010A0502050306030303" pitchFamily="18" charset="0"/>
            </a:endParaRPr>
          </a:p>
        </p:txBody>
      </p:sp>
      <p:sp>
        <p:nvSpPr>
          <p:cNvPr id="11" name="TextBox 10"/>
          <p:cNvSpPr txBox="1"/>
          <p:nvPr/>
        </p:nvSpPr>
        <p:spPr>
          <a:xfrm>
            <a:off x="3647754" y="1330461"/>
            <a:ext cx="4374377" cy="584775"/>
          </a:xfrm>
          <a:prstGeom prst="rect">
            <a:avLst/>
          </a:prstGeom>
          <a:noFill/>
          <a:ln w="28575">
            <a:solidFill>
              <a:srgbClr val="EE9C9C"/>
            </a:solidFill>
          </a:ln>
        </p:spPr>
        <p:txBody>
          <a:bodyPr wrap="square" rtlCol="0">
            <a:spAutoFit/>
          </a:bodyPr>
          <a:lstStyle/>
          <a:p>
            <a:pPr algn="ctr" defTabSz="685800"/>
            <a:r>
              <a:rPr lang="ka-GE" sz="1600" dirty="0">
                <a:solidFill>
                  <a:schemeClr val="tx2">
                    <a:lumMod val="75000"/>
                  </a:schemeClr>
                </a:solidFill>
                <a:latin typeface="Sylfaen" panose="010A0502050306030303" pitchFamily="18" charset="0"/>
              </a:rPr>
              <a:t>კანონით განსაზღვრულ დაზღვევის მართვაში მაღალია სახელმწიფოს როლი</a:t>
            </a:r>
            <a:endParaRPr lang="en-US" sz="1600" dirty="0">
              <a:solidFill>
                <a:schemeClr val="tx2">
                  <a:lumMod val="75000"/>
                </a:schemeClr>
              </a:solidFill>
              <a:latin typeface="Calibri"/>
            </a:endParaRPr>
          </a:p>
        </p:txBody>
      </p:sp>
    </p:spTree>
    <p:extLst>
      <p:ext uri="{BB962C8B-B14F-4D97-AF65-F5344CB8AC3E}">
        <p14:creationId xmlns:p14="http://schemas.microsoft.com/office/powerpoint/2010/main" val="42431992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rot="10800000" flipH="1" flipV="1">
            <a:off x="67742" y="20028"/>
            <a:ext cx="8547448"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CFD5EA"/>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362638" y="0"/>
            <a:ext cx="8482069" cy="1325563"/>
          </a:xfrm>
        </p:spPr>
        <p:txBody>
          <a:bodyPr>
            <a:normAutofit/>
          </a:bodyPr>
          <a:lstStyle/>
          <a:p>
            <a:pPr algn="ctr"/>
            <a:r>
              <a:rPr lang="ka-GE" sz="3200" dirty="0">
                <a:solidFill>
                  <a:schemeClr val="accent5">
                    <a:lumMod val="50000"/>
                  </a:schemeClr>
                </a:solidFill>
              </a:rPr>
              <a:t>ჯანდაცვის დაფინანსების რეფორმის მომზადების ეტაპები და ვადები </a:t>
            </a:r>
            <a:endParaRPr lang="en-US" sz="3200" dirty="0">
              <a:solidFill>
                <a:schemeClr val="accent5">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8836418"/>
              </p:ext>
            </p:extLst>
          </p:nvPr>
        </p:nvGraphicFramePr>
        <p:xfrm>
          <a:off x="1139353" y="1488380"/>
          <a:ext cx="10053784" cy="4859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49664" y="5704885"/>
            <a:ext cx="8092035" cy="738664"/>
          </a:xfrm>
          <a:prstGeom prst="rect">
            <a:avLst/>
          </a:prstGeom>
          <a:noFill/>
        </p:spPr>
        <p:txBody>
          <a:bodyPr wrap="square" rtlCol="0">
            <a:spAutoFit/>
          </a:bodyPr>
          <a:lstStyle/>
          <a:p>
            <a:pPr>
              <a:buFont typeface="Arial" pitchFamily="34" charset="0"/>
              <a:buChar char="•"/>
            </a:pPr>
            <a:r>
              <a:rPr lang="ka-GE" sz="1400" dirty="0" smtClean="0">
                <a:solidFill>
                  <a:prstClr val="black"/>
                </a:solidFill>
              </a:rPr>
              <a:t>ევროკავშირის ტექნიკური დახმარება -ჯანდაცვის სტრატეგიის შემუშავების ფარგლებში</a:t>
            </a:r>
          </a:p>
          <a:p>
            <a:pPr>
              <a:buFont typeface="Arial" pitchFamily="34" charset="0"/>
              <a:buChar char="•"/>
            </a:pPr>
            <a:r>
              <a:rPr lang="ka-GE" sz="1400" dirty="0" smtClean="0">
                <a:solidFill>
                  <a:prstClr val="black"/>
                </a:solidFill>
              </a:rPr>
              <a:t>მსოფლიო ბანკი -თებერვალ-მარტში სამუშაო შეხვედრა დაფინანსების თემაზე საერთაშორისო</a:t>
            </a:r>
          </a:p>
          <a:p>
            <a:r>
              <a:rPr lang="ka-GE" sz="1400" dirty="0" smtClean="0">
                <a:solidFill>
                  <a:prstClr val="black"/>
                </a:solidFill>
              </a:rPr>
              <a:t>ექსპერტების მონაწილეობით-გამოვიყენებთ კონცეფციის დასრულებისთვის.  </a:t>
            </a:r>
            <a:endParaRPr lang="ka-GE" sz="1400" dirty="0">
              <a:solidFill>
                <a:prstClr val="black"/>
              </a:solidFill>
            </a:endParaRPr>
          </a:p>
        </p:txBody>
      </p:sp>
    </p:spTree>
    <p:extLst>
      <p:ext uri="{BB962C8B-B14F-4D97-AF65-F5344CB8AC3E}">
        <p14:creationId xmlns:p14="http://schemas.microsoft.com/office/powerpoint/2010/main" val="18271124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solidFill>
                  <a:prstClr val="black"/>
                </a:solidFill>
              </a:rPr>
              <a:t>დაინტერესებული მხარეები</a:t>
            </a:r>
            <a:r>
              <a:rPr lang="ka-GE" dirty="0">
                <a:solidFill>
                  <a:prstClr val="black"/>
                </a:solidFill>
              </a:rPr>
              <a:t/>
            </a:r>
            <a:br>
              <a:rPr lang="ka-GE" dirty="0">
                <a:solidFill>
                  <a:prstClr val="black"/>
                </a:solidFill>
              </a:rPr>
            </a:br>
            <a:endParaRPr lang="en-US" dirty="0"/>
          </a:p>
        </p:txBody>
      </p:sp>
      <p:sp>
        <p:nvSpPr>
          <p:cNvPr id="4" name="TextBox 3"/>
          <p:cNvSpPr txBox="1"/>
          <p:nvPr/>
        </p:nvSpPr>
        <p:spPr>
          <a:xfrm>
            <a:off x="150869" y="5657671"/>
            <a:ext cx="11125395" cy="276999"/>
          </a:xfrm>
          <a:prstGeom prst="rect">
            <a:avLst/>
          </a:prstGeom>
          <a:noFill/>
        </p:spPr>
        <p:txBody>
          <a:bodyPr wrap="square" rtlCol="0">
            <a:spAutoFit/>
          </a:bodyPr>
          <a:lstStyle/>
          <a:p>
            <a:endParaRPr lang="ka-GE" sz="1200" dirty="0">
              <a:solidFill>
                <a:prstClr val="black"/>
              </a:solidFill>
              <a:latin typeface="Sylfaen" panose="010A0502050306030303" pitchFamily="18" charset="0"/>
            </a:endParaRPr>
          </a:p>
        </p:txBody>
      </p:sp>
      <p:sp>
        <p:nvSpPr>
          <p:cNvPr id="5" name="Content Placeholder 2"/>
          <p:cNvSpPr txBox="1">
            <a:spLocks/>
          </p:cNvSpPr>
          <p:nvPr/>
        </p:nvSpPr>
        <p:spPr>
          <a:xfrm>
            <a:off x="855428" y="1516849"/>
            <a:ext cx="8487356"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სადაზღვევო ასოციაცია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საქართველოს დამსაქმებელთა ასოციაცია</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ka-GE" sz="2400" dirty="0" smtClean="0">
                <a:solidFill>
                  <a:prstClr val="black"/>
                </a:solidFill>
              </a:rPr>
              <a:t>სამედიცინო დაწესებულებები</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ka-GE" sz="2400" b="0" i="0" u="none" strike="noStrike" kern="1200" cap="none" spc="0" normalizeH="0" baseline="0" noProof="0" dirty="0" smtClean="0">
                <a:ln>
                  <a:noFill/>
                </a:ln>
                <a:solidFill>
                  <a:prstClr val="black"/>
                </a:solidFill>
                <a:effectLst/>
                <a:uLnTx/>
                <a:uFillTx/>
                <a:latin typeface="+mn-lt"/>
                <a:ea typeface="+mn-ea"/>
                <a:cs typeface="+mn-cs"/>
              </a:rPr>
              <a:t> პოლიტიკური</a:t>
            </a:r>
            <a:r>
              <a:rPr kumimoji="0" lang="ka-GE" sz="2400" b="0" i="0" u="none" strike="noStrike" kern="1200" cap="none" spc="0" normalizeH="0" noProof="0" dirty="0" smtClean="0">
                <a:ln>
                  <a:noFill/>
                </a:ln>
                <a:solidFill>
                  <a:prstClr val="black"/>
                </a:solidFill>
                <a:effectLst/>
                <a:uLnTx/>
                <a:uFillTx/>
                <a:latin typeface="+mn-lt"/>
                <a:ea typeface="+mn-ea"/>
                <a:cs typeface="+mn-cs"/>
              </a:rPr>
              <a:t> ოპოზიცია - საყოველთაო ხელმისაწვდომობის პროგრამის რეფომირების აუცილებლობა ნათელია-ოპოზიცია შეეცდება დაზღვევის პროგრამის ამოქმედება გამოიყენოს, წინასაარჩევნო პროგრამის სახით. ამდენად, სადაზღვევო საკანონმდელო პროცესის ინიცირება დროულად უნდა მოხდეს. </a:t>
            </a: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ka-GE" sz="24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96884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4EAB3DCB-2935-4586-8B3B-BD5686A64B75}"/>
              </a:ext>
            </a:extLst>
          </p:cNvPr>
          <p:cNvGrpSpPr/>
          <p:nvPr/>
        </p:nvGrpSpPr>
        <p:grpSpPr>
          <a:xfrm>
            <a:off x="2829128" y="110836"/>
            <a:ext cx="3947139" cy="3614205"/>
            <a:chOff x="9164555" y="-2226436"/>
            <a:chExt cx="2170051" cy="2999257"/>
          </a:xfrm>
          <a:solidFill>
            <a:srgbClr val="6EA0DC"/>
          </a:solidFill>
        </p:grpSpPr>
        <p:sp>
          <p:nvSpPr>
            <p:cNvPr id="21" name="Freeform: Shape 20">
              <a:extLst>
                <a:ext uri="{FF2B5EF4-FFF2-40B4-BE49-F238E27FC236}">
                  <a16:creationId xmlns:a16="http://schemas.microsoft.com/office/drawing/2014/main" id="{69DA7B65-F939-4E58-A7B6-77937119FC5D}"/>
                </a:ext>
              </a:extLst>
            </p:cNvPr>
            <p:cNvSpPr/>
            <p:nvPr/>
          </p:nvSpPr>
          <p:spPr>
            <a:xfrm flipV="1">
              <a:off x="9164555" y="-2226436"/>
              <a:ext cx="2170051" cy="2999257"/>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sp>
          <p:nvSpPr>
            <p:cNvPr id="22" name="TextBox 21">
              <a:extLst>
                <a:ext uri="{FF2B5EF4-FFF2-40B4-BE49-F238E27FC236}">
                  <a16:creationId xmlns:a16="http://schemas.microsoft.com/office/drawing/2014/main" id="{A63E61AE-3D5E-4B32-AB79-A3ED372F2CA9}"/>
                </a:ext>
              </a:extLst>
            </p:cNvPr>
            <p:cNvSpPr txBox="1"/>
            <p:nvPr/>
          </p:nvSpPr>
          <p:spPr>
            <a:xfrm>
              <a:off x="9316183" y="-1316512"/>
              <a:ext cx="1839467" cy="1125402"/>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ხარისხიანი სერვისის მიღება მოქალაქეს შეუძლია საჭირო დროს და ადგილას</a:t>
              </a:r>
            </a:p>
            <a:p>
              <a:pPr algn="ctr"/>
              <a:endParaRPr lang="en-US" sz="1200" dirty="0">
                <a:solidFill>
                  <a:schemeClr val="bg1"/>
                </a:solidFill>
                <a:cs typeface="Calibri" panose="020F0502020204030204" pitchFamily="34" charset="0"/>
              </a:endParaRPr>
            </a:p>
          </p:txBody>
        </p:sp>
      </p:grpSp>
      <p:sp>
        <p:nvSpPr>
          <p:cNvPr id="24" name="Freeform: Shape 24">
            <a:extLst>
              <a:ext uri="{FF2B5EF4-FFF2-40B4-BE49-F238E27FC236}">
                <a16:creationId xmlns:a16="http://schemas.microsoft.com/office/drawing/2014/main" id="{DB57C73C-E3C6-4ECB-92B4-7F6DD3986D3F}"/>
              </a:ext>
            </a:extLst>
          </p:cNvPr>
          <p:cNvSpPr/>
          <p:nvPr/>
        </p:nvSpPr>
        <p:spPr>
          <a:xfrm flipV="1">
            <a:off x="6709171" y="263235"/>
            <a:ext cx="3874393" cy="3492425"/>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6EA0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2" name="Title 51"/>
          <p:cNvSpPr>
            <a:spLocks noGrp="1"/>
          </p:cNvSpPr>
          <p:nvPr>
            <p:ph type="title"/>
          </p:nvPr>
        </p:nvSpPr>
        <p:spPr>
          <a:xfrm rot="10800000" flipH="1" flipV="1">
            <a:off x="8835" y="0"/>
            <a:ext cx="2820293" cy="2563472"/>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800" b="1" dirty="0">
                <a:solidFill>
                  <a:srgbClr val="002060"/>
                </a:solidFill>
              </a:rPr>
              <a:t>ჯანდაცვის დაფინანსების</a:t>
            </a:r>
            <a:br>
              <a:rPr lang="ka-GE" sz="2800" b="1" dirty="0">
                <a:solidFill>
                  <a:srgbClr val="002060"/>
                </a:solidFill>
              </a:rPr>
            </a:br>
            <a:r>
              <a:rPr lang="ka-GE" sz="2800" b="1" dirty="0" smtClean="0">
                <a:solidFill>
                  <a:srgbClr val="002060"/>
                </a:solidFill>
              </a:rPr>
              <a:t>რეფორმის </a:t>
            </a:r>
            <a:r>
              <a:rPr lang="ka-GE" sz="2800" b="1" dirty="0">
                <a:solidFill>
                  <a:srgbClr val="002060"/>
                </a:solidFill>
              </a:rPr>
              <a:t>მიზნები</a:t>
            </a:r>
            <a:endParaRPr lang="en-US" sz="2800" dirty="0">
              <a:solidFill>
                <a:srgbClr val="002060"/>
              </a:solidFill>
            </a:endParaRPr>
          </a:p>
        </p:txBody>
      </p:sp>
      <p:grpSp>
        <p:nvGrpSpPr>
          <p:cNvPr id="11" name="Group 10">
            <a:extLst>
              <a:ext uri="{FF2B5EF4-FFF2-40B4-BE49-F238E27FC236}">
                <a16:creationId xmlns:a16="http://schemas.microsoft.com/office/drawing/2014/main" id="{E4B4148C-B0D1-40F4-9286-30799C2BA73C}"/>
              </a:ext>
            </a:extLst>
          </p:cNvPr>
          <p:cNvGrpSpPr/>
          <p:nvPr/>
        </p:nvGrpSpPr>
        <p:grpSpPr>
          <a:xfrm>
            <a:off x="2888653" y="2753828"/>
            <a:ext cx="2489767" cy="3062230"/>
            <a:chOff x="1307629" y="3527625"/>
            <a:chExt cx="2214449" cy="2618163"/>
          </a:xfrm>
          <a:solidFill>
            <a:srgbClr val="B9CDE5"/>
          </a:solidFill>
        </p:grpSpPr>
        <p:sp>
          <p:nvSpPr>
            <p:cNvPr id="12" name="Freeform: Shape 14">
              <a:extLst>
                <a:ext uri="{FF2B5EF4-FFF2-40B4-BE49-F238E27FC236}">
                  <a16:creationId xmlns:a16="http://schemas.microsoft.com/office/drawing/2014/main" id="{57900398-E5B1-45B8-BD0A-1805BE84E3DE}"/>
                </a:ext>
              </a:extLst>
            </p:cNvPr>
            <p:cNvSpPr/>
            <p:nvPr/>
          </p:nvSpPr>
          <p:spPr>
            <a:xfrm>
              <a:off x="1307629" y="3527625"/>
              <a:ext cx="2214449" cy="261816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13" name="TextBox 12">
              <a:extLst>
                <a:ext uri="{FF2B5EF4-FFF2-40B4-BE49-F238E27FC236}">
                  <a16:creationId xmlns:a16="http://schemas.microsoft.com/office/drawing/2014/main" id="{17484C4F-70CE-4DE5-BB9D-61ADD54D7E32}"/>
                </a:ext>
              </a:extLst>
            </p:cNvPr>
            <p:cNvSpPr txBox="1"/>
            <p:nvPr/>
          </p:nvSpPr>
          <p:spPr>
            <a:xfrm>
              <a:off x="1433644" y="4214099"/>
              <a:ext cx="1890297" cy="1231106"/>
            </a:xfrm>
            <a:prstGeom prst="rect">
              <a:avLst/>
            </a:prstGeom>
            <a:grpFill/>
          </p:spPr>
          <p:txBody>
            <a:bodyPr wrap="square" lIns="0" tIns="0" rIns="0" bIns="0" rtlCol="0" anchor="ctr">
              <a:spAutoFit/>
            </a:bodyPr>
            <a:lstStyle/>
            <a:p>
              <a:pPr algn="ctr"/>
              <a:r>
                <a:rPr lang="ka-GE" sz="1600" dirty="0">
                  <a:solidFill>
                    <a:schemeClr val="tx1">
                      <a:lumMod val="85000"/>
                      <a:lumOff val="15000"/>
                    </a:schemeClr>
                  </a:solidFill>
                </a:rPr>
                <a:t>ჯანდაცვის ხარისხიან სერვისებზე ხელმისაწვდომობის უზრუნველყოფა</a:t>
              </a:r>
              <a:endParaRPr lang="en-US" sz="1600" dirty="0">
                <a:solidFill>
                  <a:schemeClr val="tx1">
                    <a:lumMod val="85000"/>
                    <a:lumOff val="15000"/>
                  </a:schemeClr>
                </a:solidFill>
                <a:cs typeface="Calibri" panose="020F0502020204030204" pitchFamily="34" charset="0"/>
              </a:endParaRPr>
            </a:p>
          </p:txBody>
        </p:sp>
      </p:grpSp>
      <p:sp>
        <p:nvSpPr>
          <p:cNvPr id="15" name="Freeform: Shape 16">
            <a:extLst>
              <a:ext uri="{FF2B5EF4-FFF2-40B4-BE49-F238E27FC236}">
                <a16:creationId xmlns:a16="http://schemas.microsoft.com/office/drawing/2014/main" id="{095D11BB-C419-406B-8137-4C7418992850}"/>
              </a:ext>
            </a:extLst>
          </p:cNvPr>
          <p:cNvSpPr/>
          <p:nvPr/>
        </p:nvSpPr>
        <p:spPr>
          <a:xfrm>
            <a:off x="5349431" y="2786935"/>
            <a:ext cx="2561645"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a:t>
            </a:r>
          </a:p>
        </p:txBody>
      </p:sp>
      <p:sp>
        <p:nvSpPr>
          <p:cNvPr id="40" name="Freeform 69">
            <a:extLst>
              <a:ext uri="{FF2B5EF4-FFF2-40B4-BE49-F238E27FC236}">
                <a16:creationId xmlns:a16="http://schemas.microsoft.com/office/drawing/2014/main" id="{FD805B16-7CF7-46D8-94BE-8263019D4F41}"/>
              </a:ext>
            </a:extLst>
          </p:cNvPr>
          <p:cNvSpPr>
            <a:spLocks noEditPoints="1"/>
          </p:cNvSpPr>
          <p:nvPr/>
        </p:nvSpPr>
        <p:spPr bwMode="auto">
          <a:xfrm>
            <a:off x="9168993" y="5816058"/>
            <a:ext cx="422235" cy="341481"/>
          </a:xfrm>
          <a:custGeom>
            <a:avLst/>
            <a:gdLst>
              <a:gd name="T0" fmla="*/ 83 w 97"/>
              <a:gd name="T1" fmla="*/ 41 h 97"/>
              <a:gd name="T2" fmla="*/ 79 w 97"/>
              <a:gd name="T3" fmla="*/ 31 h 97"/>
              <a:gd name="T4" fmla="*/ 94 w 97"/>
              <a:gd name="T5" fmla="*/ 2 h 97"/>
              <a:gd name="T6" fmla="*/ 71 w 97"/>
              <a:gd name="T7" fmla="*/ 21 h 97"/>
              <a:gd name="T8" fmla="*/ 56 w 97"/>
              <a:gd name="T9" fmla="*/ 14 h 97"/>
              <a:gd name="T10" fmla="*/ 54 w 97"/>
              <a:gd name="T11" fmla="*/ 1 h 97"/>
              <a:gd name="T12" fmla="*/ 40 w 97"/>
              <a:gd name="T13" fmla="*/ 3 h 97"/>
              <a:gd name="T14" fmla="*/ 31 w 97"/>
              <a:gd name="T15" fmla="*/ 18 h 97"/>
              <a:gd name="T16" fmla="*/ 20 w 97"/>
              <a:gd name="T17" fmla="*/ 9 h 97"/>
              <a:gd name="T18" fmla="*/ 8 w 97"/>
              <a:gd name="T19" fmla="*/ 22 h 97"/>
              <a:gd name="T20" fmla="*/ 17 w 97"/>
              <a:gd name="T21" fmla="*/ 32 h 97"/>
              <a:gd name="T22" fmla="*/ 2 w 97"/>
              <a:gd name="T23" fmla="*/ 41 h 97"/>
              <a:gd name="T24" fmla="*/ 0 w 97"/>
              <a:gd name="T25" fmla="*/ 55 h 97"/>
              <a:gd name="T26" fmla="*/ 13 w 97"/>
              <a:gd name="T27" fmla="*/ 57 h 97"/>
              <a:gd name="T28" fmla="*/ 8 w 97"/>
              <a:gd name="T29" fmla="*/ 74 h 97"/>
              <a:gd name="T30" fmla="*/ 8 w 97"/>
              <a:gd name="T31" fmla="*/ 77 h 97"/>
              <a:gd name="T32" fmla="*/ 23 w 97"/>
              <a:gd name="T33" fmla="*/ 89 h 97"/>
              <a:gd name="T34" fmla="*/ 40 w 97"/>
              <a:gd name="T35" fmla="*/ 84 h 97"/>
              <a:gd name="T36" fmla="*/ 42 w 97"/>
              <a:gd name="T37" fmla="*/ 97 h 97"/>
              <a:gd name="T38" fmla="*/ 56 w 97"/>
              <a:gd name="T39" fmla="*/ 95 h 97"/>
              <a:gd name="T40" fmla="*/ 65 w 97"/>
              <a:gd name="T41" fmla="*/ 80 h 97"/>
              <a:gd name="T42" fmla="*/ 76 w 97"/>
              <a:gd name="T43" fmla="*/ 89 h 97"/>
              <a:gd name="T44" fmla="*/ 88 w 97"/>
              <a:gd name="T45" fmla="*/ 74 h 97"/>
              <a:gd name="T46" fmla="*/ 83 w 97"/>
              <a:gd name="T47" fmla="*/ 57 h 97"/>
              <a:gd name="T48" fmla="*/ 96 w 97"/>
              <a:gd name="T49" fmla="*/ 55 h 97"/>
              <a:gd name="T50" fmla="*/ 94 w 97"/>
              <a:gd name="T51" fmla="*/ 41 h 97"/>
              <a:gd name="T52" fmla="*/ 49 w 97"/>
              <a:gd name="T53" fmla="*/ 60 h 97"/>
              <a:gd name="T54" fmla="*/ 48 w 97"/>
              <a:gd name="T55" fmla="*/ 60 h 97"/>
              <a:gd name="T56" fmla="*/ 30 w 97"/>
              <a:gd name="T57" fmla="*/ 39 h 97"/>
              <a:gd name="T58" fmla="*/ 49 w 97"/>
              <a:gd name="T59" fmla="*/ 56 h 97"/>
              <a:gd name="T60" fmla="*/ 91 w 97"/>
              <a:gd name="T61" fmla="*/ 5 h 97"/>
              <a:gd name="T62" fmla="*/ 51 w 97"/>
              <a:gd name="T63" fmla="*/ 6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7" h="97">
                <a:moveTo>
                  <a:pt x="94" y="41"/>
                </a:moveTo>
                <a:cubicBezTo>
                  <a:pt x="83" y="41"/>
                  <a:pt x="83" y="41"/>
                  <a:pt x="83" y="41"/>
                </a:cubicBezTo>
                <a:cubicBezTo>
                  <a:pt x="82" y="39"/>
                  <a:pt x="82" y="37"/>
                  <a:pt x="81" y="35"/>
                </a:cubicBezTo>
                <a:cubicBezTo>
                  <a:pt x="80" y="34"/>
                  <a:pt x="79" y="32"/>
                  <a:pt x="79" y="31"/>
                </a:cubicBezTo>
                <a:cubicBezTo>
                  <a:pt x="95" y="11"/>
                  <a:pt x="95" y="11"/>
                  <a:pt x="95" y="11"/>
                </a:cubicBezTo>
                <a:cubicBezTo>
                  <a:pt x="97" y="8"/>
                  <a:pt x="96" y="4"/>
                  <a:pt x="94" y="2"/>
                </a:cubicBezTo>
                <a:cubicBezTo>
                  <a:pt x="91" y="0"/>
                  <a:pt x="87" y="1"/>
                  <a:pt x="85" y="3"/>
                </a:cubicBezTo>
                <a:cubicBezTo>
                  <a:pt x="71" y="21"/>
                  <a:pt x="71" y="21"/>
                  <a:pt x="71" y="21"/>
                </a:cubicBezTo>
                <a:cubicBezTo>
                  <a:pt x="70" y="20"/>
                  <a:pt x="68" y="19"/>
                  <a:pt x="67" y="18"/>
                </a:cubicBezTo>
                <a:cubicBezTo>
                  <a:pt x="64" y="17"/>
                  <a:pt x="60" y="15"/>
                  <a:pt x="56" y="14"/>
                </a:cubicBezTo>
                <a:cubicBezTo>
                  <a:pt x="56" y="3"/>
                  <a:pt x="56" y="3"/>
                  <a:pt x="56" y="3"/>
                </a:cubicBezTo>
                <a:cubicBezTo>
                  <a:pt x="56" y="2"/>
                  <a:pt x="55" y="1"/>
                  <a:pt x="54" y="1"/>
                </a:cubicBezTo>
                <a:cubicBezTo>
                  <a:pt x="42" y="1"/>
                  <a:pt x="42" y="1"/>
                  <a:pt x="42" y="1"/>
                </a:cubicBezTo>
                <a:cubicBezTo>
                  <a:pt x="41" y="1"/>
                  <a:pt x="40" y="2"/>
                  <a:pt x="40" y="3"/>
                </a:cubicBezTo>
                <a:cubicBezTo>
                  <a:pt x="40" y="14"/>
                  <a:pt x="40" y="14"/>
                  <a:pt x="40" y="14"/>
                </a:cubicBezTo>
                <a:cubicBezTo>
                  <a:pt x="37" y="15"/>
                  <a:pt x="33" y="16"/>
                  <a:pt x="31" y="18"/>
                </a:cubicBezTo>
                <a:cubicBezTo>
                  <a:pt x="23" y="9"/>
                  <a:pt x="23" y="9"/>
                  <a:pt x="23" y="9"/>
                </a:cubicBezTo>
                <a:cubicBezTo>
                  <a:pt x="22" y="9"/>
                  <a:pt x="20" y="9"/>
                  <a:pt x="20" y="9"/>
                </a:cubicBezTo>
                <a:cubicBezTo>
                  <a:pt x="8" y="21"/>
                  <a:pt x="8" y="21"/>
                  <a:pt x="8" y="21"/>
                </a:cubicBezTo>
                <a:cubicBezTo>
                  <a:pt x="8" y="21"/>
                  <a:pt x="8" y="22"/>
                  <a:pt x="8" y="22"/>
                </a:cubicBezTo>
                <a:cubicBezTo>
                  <a:pt x="8" y="23"/>
                  <a:pt x="8" y="23"/>
                  <a:pt x="8" y="24"/>
                </a:cubicBezTo>
                <a:cubicBezTo>
                  <a:pt x="17" y="32"/>
                  <a:pt x="17" y="32"/>
                  <a:pt x="17" y="32"/>
                </a:cubicBezTo>
                <a:cubicBezTo>
                  <a:pt x="15" y="34"/>
                  <a:pt x="14" y="38"/>
                  <a:pt x="13" y="41"/>
                </a:cubicBezTo>
                <a:cubicBezTo>
                  <a:pt x="2" y="41"/>
                  <a:pt x="2" y="41"/>
                  <a:pt x="2" y="41"/>
                </a:cubicBezTo>
                <a:cubicBezTo>
                  <a:pt x="1" y="41"/>
                  <a:pt x="0" y="42"/>
                  <a:pt x="0" y="43"/>
                </a:cubicBezTo>
                <a:cubicBezTo>
                  <a:pt x="0" y="55"/>
                  <a:pt x="0" y="55"/>
                  <a:pt x="0" y="55"/>
                </a:cubicBezTo>
                <a:cubicBezTo>
                  <a:pt x="0" y="56"/>
                  <a:pt x="1" y="57"/>
                  <a:pt x="2" y="57"/>
                </a:cubicBezTo>
                <a:cubicBezTo>
                  <a:pt x="13" y="57"/>
                  <a:pt x="13" y="57"/>
                  <a:pt x="13" y="57"/>
                </a:cubicBezTo>
                <a:cubicBezTo>
                  <a:pt x="14" y="60"/>
                  <a:pt x="15" y="64"/>
                  <a:pt x="17" y="66"/>
                </a:cubicBezTo>
                <a:cubicBezTo>
                  <a:pt x="8" y="74"/>
                  <a:pt x="8" y="74"/>
                  <a:pt x="8" y="74"/>
                </a:cubicBezTo>
                <a:cubicBezTo>
                  <a:pt x="8" y="75"/>
                  <a:pt x="8" y="75"/>
                  <a:pt x="8" y="76"/>
                </a:cubicBezTo>
                <a:cubicBezTo>
                  <a:pt x="8" y="76"/>
                  <a:pt x="8" y="77"/>
                  <a:pt x="8" y="77"/>
                </a:cubicBezTo>
                <a:cubicBezTo>
                  <a:pt x="20" y="89"/>
                  <a:pt x="20" y="89"/>
                  <a:pt x="20" y="89"/>
                </a:cubicBezTo>
                <a:cubicBezTo>
                  <a:pt x="20" y="89"/>
                  <a:pt x="22" y="89"/>
                  <a:pt x="23" y="89"/>
                </a:cubicBezTo>
                <a:cubicBezTo>
                  <a:pt x="31" y="80"/>
                  <a:pt x="31" y="80"/>
                  <a:pt x="31" y="80"/>
                </a:cubicBezTo>
                <a:cubicBezTo>
                  <a:pt x="33" y="82"/>
                  <a:pt x="37" y="83"/>
                  <a:pt x="40" y="84"/>
                </a:cubicBezTo>
                <a:cubicBezTo>
                  <a:pt x="40" y="95"/>
                  <a:pt x="40" y="95"/>
                  <a:pt x="40" y="95"/>
                </a:cubicBezTo>
                <a:cubicBezTo>
                  <a:pt x="40" y="96"/>
                  <a:pt x="41" y="97"/>
                  <a:pt x="42" y="97"/>
                </a:cubicBezTo>
                <a:cubicBezTo>
                  <a:pt x="54" y="97"/>
                  <a:pt x="54" y="97"/>
                  <a:pt x="54" y="97"/>
                </a:cubicBezTo>
                <a:cubicBezTo>
                  <a:pt x="55" y="97"/>
                  <a:pt x="56" y="96"/>
                  <a:pt x="56" y="95"/>
                </a:cubicBezTo>
                <a:cubicBezTo>
                  <a:pt x="56" y="84"/>
                  <a:pt x="56" y="84"/>
                  <a:pt x="56" y="84"/>
                </a:cubicBezTo>
                <a:cubicBezTo>
                  <a:pt x="59" y="83"/>
                  <a:pt x="63" y="82"/>
                  <a:pt x="65" y="80"/>
                </a:cubicBezTo>
                <a:cubicBezTo>
                  <a:pt x="73" y="89"/>
                  <a:pt x="73" y="89"/>
                  <a:pt x="73" y="89"/>
                </a:cubicBezTo>
                <a:cubicBezTo>
                  <a:pt x="74" y="89"/>
                  <a:pt x="76" y="89"/>
                  <a:pt x="76" y="89"/>
                </a:cubicBezTo>
                <a:cubicBezTo>
                  <a:pt x="88" y="77"/>
                  <a:pt x="88" y="77"/>
                  <a:pt x="88" y="77"/>
                </a:cubicBezTo>
                <a:cubicBezTo>
                  <a:pt x="88" y="77"/>
                  <a:pt x="88" y="75"/>
                  <a:pt x="88" y="74"/>
                </a:cubicBezTo>
                <a:cubicBezTo>
                  <a:pt x="79" y="66"/>
                  <a:pt x="79" y="66"/>
                  <a:pt x="79" y="66"/>
                </a:cubicBezTo>
                <a:cubicBezTo>
                  <a:pt x="81" y="64"/>
                  <a:pt x="82" y="60"/>
                  <a:pt x="83" y="57"/>
                </a:cubicBezTo>
                <a:cubicBezTo>
                  <a:pt x="94" y="57"/>
                  <a:pt x="94" y="57"/>
                  <a:pt x="94" y="57"/>
                </a:cubicBezTo>
                <a:cubicBezTo>
                  <a:pt x="95" y="57"/>
                  <a:pt x="96" y="56"/>
                  <a:pt x="96" y="55"/>
                </a:cubicBezTo>
                <a:cubicBezTo>
                  <a:pt x="96" y="43"/>
                  <a:pt x="96" y="43"/>
                  <a:pt x="96" y="43"/>
                </a:cubicBezTo>
                <a:cubicBezTo>
                  <a:pt x="96" y="42"/>
                  <a:pt x="95" y="41"/>
                  <a:pt x="94" y="41"/>
                </a:cubicBezTo>
                <a:close/>
                <a:moveTo>
                  <a:pt x="51" y="60"/>
                </a:moveTo>
                <a:cubicBezTo>
                  <a:pt x="50" y="60"/>
                  <a:pt x="50" y="60"/>
                  <a:pt x="49" y="60"/>
                </a:cubicBezTo>
                <a:cubicBezTo>
                  <a:pt x="49" y="61"/>
                  <a:pt x="49" y="61"/>
                  <a:pt x="49" y="61"/>
                </a:cubicBezTo>
                <a:cubicBezTo>
                  <a:pt x="49" y="61"/>
                  <a:pt x="48" y="60"/>
                  <a:pt x="48" y="60"/>
                </a:cubicBezTo>
                <a:cubicBezTo>
                  <a:pt x="30" y="42"/>
                  <a:pt x="30" y="42"/>
                  <a:pt x="30" y="42"/>
                </a:cubicBezTo>
                <a:cubicBezTo>
                  <a:pt x="29" y="41"/>
                  <a:pt x="29" y="40"/>
                  <a:pt x="30" y="39"/>
                </a:cubicBezTo>
                <a:cubicBezTo>
                  <a:pt x="31" y="38"/>
                  <a:pt x="32" y="38"/>
                  <a:pt x="33" y="39"/>
                </a:cubicBezTo>
                <a:cubicBezTo>
                  <a:pt x="49" y="56"/>
                  <a:pt x="49" y="56"/>
                  <a:pt x="49" y="56"/>
                </a:cubicBezTo>
                <a:cubicBezTo>
                  <a:pt x="88" y="6"/>
                  <a:pt x="88" y="6"/>
                  <a:pt x="88" y="6"/>
                </a:cubicBezTo>
                <a:cubicBezTo>
                  <a:pt x="89" y="5"/>
                  <a:pt x="90" y="5"/>
                  <a:pt x="91" y="5"/>
                </a:cubicBezTo>
                <a:cubicBezTo>
                  <a:pt x="92" y="6"/>
                  <a:pt x="92" y="7"/>
                  <a:pt x="92" y="8"/>
                </a:cubicBezTo>
                <a:lnTo>
                  <a:pt x="51"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51" name="Slide Number Placeholder 10">
            <a:extLst>
              <a:ext uri="{FF2B5EF4-FFF2-40B4-BE49-F238E27FC236}">
                <a16:creationId xmlns:a16="http://schemas.microsoft.com/office/drawing/2014/main" id="{15C13488-6865-465E-8A45-28ABB4702D29}"/>
              </a:ext>
            </a:extLst>
          </p:cNvPr>
          <p:cNvSpPr>
            <a:spLocks noGrp="1"/>
          </p:cNvSpPr>
          <p:nvPr>
            <p:ph type="sldNum" sz="quarter" idx="12"/>
          </p:nvPr>
        </p:nvSpPr>
        <p:spPr>
          <a:xfrm>
            <a:off x="13744604" y="6413533"/>
            <a:ext cx="441577" cy="365125"/>
          </a:xfrm>
        </p:spPr>
        <p:txBody>
          <a:bodyPr/>
          <a:lstStyle/>
          <a:p>
            <a:fld id="{F03CB049-73BB-44AA-B120-B6E6885635CD}" type="slidenum">
              <a:rPr lang="en-US" smtClean="0"/>
              <a:pPr/>
              <a:t>2</a:t>
            </a:fld>
            <a:endParaRPr lang="en-US" dirty="0"/>
          </a:p>
        </p:txBody>
      </p:sp>
      <p:sp>
        <p:nvSpPr>
          <p:cNvPr id="56" name="Rectangle 55"/>
          <p:cNvSpPr/>
          <p:nvPr/>
        </p:nvSpPr>
        <p:spPr>
          <a:xfrm>
            <a:off x="7034677" y="1101506"/>
            <a:ext cx="3290477" cy="1815882"/>
          </a:xfrm>
          <a:prstGeom prst="rect">
            <a:avLst/>
          </a:prstGeom>
        </p:spPr>
        <p:txBody>
          <a:bodyPr wrap="square">
            <a:spAutoFit/>
          </a:bodyPr>
          <a:lstStyle/>
          <a:p>
            <a:pPr algn="ctr"/>
            <a:r>
              <a:rPr lang="ka-GE" sz="1600" dirty="0">
                <a:solidFill>
                  <a:schemeClr val="tx1">
                    <a:lumMod val="85000"/>
                    <a:lumOff val="15000"/>
                  </a:schemeClr>
                </a:solidFill>
              </a:rPr>
              <a:t>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a:t>
            </a:r>
            <a:r>
              <a:rPr lang="ka-GE" sz="1600" dirty="0" smtClean="0">
                <a:solidFill>
                  <a:schemeClr val="tx1">
                    <a:lumMod val="85000"/>
                    <a:lumOff val="15000"/>
                  </a:schemeClr>
                </a:solidFill>
              </a:rPr>
              <a:t>ხელმისაწვდომობის </a:t>
            </a:r>
            <a:r>
              <a:rPr lang="ka-GE" sz="1600" dirty="0">
                <a:solidFill>
                  <a:schemeClr val="tx1">
                    <a:lumMod val="85000"/>
                    <a:lumOff val="15000"/>
                  </a:schemeClr>
                </a:solidFill>
              </a:rPr>
              <a:t>შესაბამისი მექანიზმი</a:t>
            </a:r>
          </a:p>
        </p:txBody>
      </p:sp>
      <p:sp>
        <p:nvSpPr>
          <p:cNvPr id="19" name="Freeform: Shape 16">
            <a:extLst>
              <a:ext uri="{FF2B5EF4-FFF2-40B4-BE49-F238E27FC236}">
                <a16:creationId xmlns:a16="http://schemas.microsoft.com/office/drawing/2014/main" id="{095D11BB-C419-406B-8137-4C7418992850}"/>
              </a:ext>
            </a:extLst>
          </p:cNvPr>
          <p:cNvSpPr/>
          <p:nvPr/>
        </p:nvSpPr>
        <p:spPr>
          <a:xfrm>
            <a:off x="7839198" y="2786935"/>
            <a:ext cx="2633523" cy="3039393"/>
          </a:xfrm>
          <a:custGeom>
            <a:avLst/>
            <a:gdLst>
              <a:gd name="connsiteX0" fmla="*/ 1104901 w 2209801"/>
              <a:gd name="connsiteY0" fmla="*/ 0 h 2766150"/>
              <a:gd name="connsiteX1" fmla="*/ 2209801 w 2209801"/>
              <a:gd name="connsiteY1" fmla="*/ 569050 h 2766150"/>
              <a:gd name="connsiteX2" fmla="*/ 2209801 w 2209801"/>
              <a:gd name="connsiteY2" fmla="*/ 1667600 h 2766150"/>
              <a:gd name="connsiteX3" fmla="*/ 1111251 w 2209801"/>
              <a:gd name="connsiteY3" fmla="*/ 2766150 h 2766150"/>
              <a:gd name="connsiteX4" fmla="*/ 1103992 w 2209801"/>
              <a:gd name="connsiteY4" fmla="*/ 2766150 h 2766150"/>
              <a:gd name="connsiteX5" fmla="*/ 5442 w 2209801"/>
              <a:gd name="connsiteY5" fmla="*/ 1667600 h 2766150"/>
              <a:gd name="connsiteX6" fmla="*/ 5442 w 2209801"/>
              <a:gd name="connsiteY6" fmla="*/ 569050 h 2766150"/>
              <a:gd name="connsiteX7" fmla="*/ 0 w 2209801"/>
              <a:gd name="connsiteY7" fmla="*/ 569050 h 2766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9801" h="2766150">
                <a:moveTo>
                  <a:pt x="1104901" y="0"/>
                </a:moveTo>
                <a:lnTo>
                  <a:pt x="2209801" y="569050"/>
                </a:lnTo>
                <a:lnTo>
                  <a:pt x="2209801" y="1667600"/>
                </a:lnTo>
                <a:cubicBezTo>
                  <a:pt x="2209801" y="2274312"/>
                  <a:pt x="1717963" y="2766150"/>
                  <a:pt x="1111251" y="2766150"/>
                </a:cubicBezTo>
                <a:lnTo>
                  <a:pt x="1103992" y="2766150"/>
                </a:lnTo>
                <a:cubicBezTo>
                  <a:pt x="497280" y="2766150"/>
                  <a:pt x="5442" y="2274312"/>
                  <a:pt x="5442" y="1667600"/>
                </a:cubicBezTo>
                <a:lnTo>
                  <a:pt x="5442" y="569050"/>
                </a:lnTo>
                <a:lnTo>
                  <a:pt x="0" y="569050"/>
                </a:lnTo>
                <a:close/>
              </a:path>
            </a:pathLst>
          </a:custGeom>
          <a:solidFill>
            <a:srgbClr val="B9CDE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lnSpc>
                <a:spcPct val="90000"/>
              </a:lnSpc>
              <a:spcBef>
                <a:spcPts val="1000"/>
              </a:spcBef>
            </a:pPr>
            <a:r>
              <a:rPr lang="ka-GE" sz="1600" dirty="0">
                <a:solidFill>
                  <a:schemeClr val="tx1">
                    <a:lumMod val="85000"/>
                    <a:lumOff val="15000"/>
                  </a:schemeClr>
                </a:solidFill>
              </a:rPr>
              <a:t>ჯანდაცვასთან დაკავშირებული ფინანსური რისკი შემცირებულია </a:t>
            </a:r>
            <a:r>
              <a:rPr lang="ka-GE" sz="1600" dirty="0" smtClean="0">
                <a:solidFill>
                  <a:schemeClr val="tx1">
                    <a:lumMod val="85000"/>
                    <a:lumOff val="15000"/>
                  </a:schemeClr>
                </a:solidFill>
              </a:rPr>
              <a:t>სახელმწიფოსთვის რისკების გადანაწილების ხარჯზე</a:t>
            </a:r>
            <a:endParaRPr lang="ka-GE" sz="1600" dirty="0">
              <a:solidFill>
                <a:schemeClr val="tx1">
                  <a:lumMod val="85000"/>
                  <a:lumOff val="15000"/>
                </a:schemeClr>
              </a:solidFill>
            </a:endParaRPr>
          </a:p>
        </p:txBody>
      </p:sp>
      <p:grpSp>
        <p:nvGrpSpPr>
          <p:cNvPr id="31" name="Group 30"/>
          <p:cNvGrpSpPr/>
          <p:nvPr/>
        </p:nvGrpSpPr>
        <p:grpSpPr>
          <a:xfrm>
            <a:off x="2888653" y="2753828"/>
            <a:ext cx="7584068" cy="658368"/>
            <a:chOff x="2888653" y="2753828"/>
            <a:chExt cx="7584068" cy="658368"/>
          </a:xfrm>
        </p:grpSpPr>
        <p:cxnSp>
          <p:nvCxnSpPr>
            <p:cNvPr id="3" name="Straight Connector 2"/>
            <p:cNvCxnSpPr>
              <a:stCxn id="12" idx="7"/>
              <a:endCxn id="12" idx="0"/>
            </p:cNvCxnSpPr>
            <p:nvPr/>
          </p:nvCxnSpPr>
          <p:spPr>
            <a:xfrm flipV="1">
              <a:off x="2888653" y="2753828"/>
              <a:ext cx="1244884" cy="629959"/>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stCxn id="12" idx="0"/>
              <a:endCxn id="15" idx="6"/>
            </p:cNvCxnSpPr>
            <p:nvPr/>
          </p:nvCxnSpPr>
          <p:spPr>
            <a:xfrm>
              <a:off x="4133537" y="2753828"/>
              <a:ext cx="1222202"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a:stCxn id="15" idx="6"/>
            </p:cNvCxnSpPr>
            <p:nvPr/>
          </p:nvCxnSpPr>
          <p:spPr>
            <a:xfrm flipV="1">
              <a:off x="5355739" y="2786935"/>
              <a:ext cx="11974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18" name="Straight Connector 17"/>
            <p:cNvCxnSpPr>
              <a:endCxn id="15" idx="1"/>
            </p:cNvCxnSpPr>
            <p:nvPr/>
          </p:nvCxnSpPr>
          <p:spPr>
            <a:xfrm>
              <a:off x="6539897" y="2753828"/>
              <a:ext cx="1371179" cy="658368"/>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5" name="Straight Connector 24"/>
            <p:cNvCxnSpPr>
              <a:stCxn id="19" idx="6"/>
              <a:endCxn id="19" idx="0"/>
            </p:cNvCxnSpPr>
            <p:nvPr/>
          </p:nvCxnSpPr>
          <p:spPr>
            <a:xfrm flipV="1">
              <a:off x="7845683" y="2786935"/>
              <a:ext cx="1310277"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cxnSp>
          <p:nvCxnSpPr>
            <p:cNvPr id="27" name="Straight Connector 26"/>
            <p:cNvCxnSpPr>
              <a:stCxn id="19" idx="0"/>
              <a:endCxn id="19" idx="1"/>
            </p:cNvCxnSpPr>
            <p:nvPr/>
          </p:nvCxnSpPr>
          <p:spPr>
            <a:xfrm>
              <a:off x="9155960" y="2786935"/>
              <a:ext cx="1316761" cy="625261"/>
            </a:xfrm>
            <a:prstGeom prst="line">
              <a:avLst/>
            </a:prstGeom>
            <a:ln w="76200">
              <a:solidFill>
                <a:srgbClr val="002060"/>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11079829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3"/>
          <p:cNvSpPr txBox="1">
            <a:spLocks noGrp="1"/>
          </p:cNvSpPr>
          <p:nvPr>
            <p:ph type="ctrTitle"/>
          </p:nvPr>
        </p:nvSpPr>
        <p:spPr>
          <a:xfrm>
            <a:off x="1663394" y="1112903"/>
            <a:ext cx="7111691" cy="3182100"/>
          </a:xfrm>
          <a:prstGeom prst="rect">
            <a:avLst/>
          </a:prstGeom>
        </p:spPr>
        <p:txBody>
          <a:bodyPr spcFirstLastPara="1" wrap="square" lIns="0" tIns="0" rIns="0" bIns="0" anchor="t" anchorCtr="0">
            <a:noAutofit/>
          </a:bodyPr>
          <a:lstStyle/>
          <a:p>
            <a:pPr algn="ctr"/>
            <a:r>
              <a:rPr lang="ka-GE" sz="2700" dirty="0">
                <a:solidFill>
                  <a:schemeClr val="bg1"/>
                </a:solidFill>
              </a:rPr>
              <a:t/>
            </a:r>
            <a:br>
              <a:rPr lang="ka-GE" sz="2700" dirty="0">
                <a:solidFill>
                  <a:schemeClr val="bg1"/>
                </a:solidFill>
              </a:rPr>
            </a:br>
            <a:r>
              <a:rPr lang="ka-GE" sz="2700" dirty="0">
                <a:solidFill>
                  <a:schemeClr val="bg1"/>
                </a:solidFill>
              </a:rPr>
              <a:t/>
            </a:r>
            <a:br>
              <a:rPr lang="ka-GE" sz="2700" dirty="0">
                <a:solidFill>
                  <a:schemeClr val="bg1"/>
                </a:solidFill>
              </a:rPr>
            </a:br>
            <a:r>
              <a:rPr lang="ka-GE" sz="1350" dirty="0">
                <a:solidFill>
                  <a:srgbClr val="B1CA78"/>
                </a:solidFill>
              </a:rPr>
              <a:t/>
            </a:r>
            <a:br>
              <a:rPr lang="ka-GE" sz="1350" dirty="0">
                <a:solidFill>
                  <a:srgbClr val="B1CA78"/>
                </a:solidFill>
              </a:rPr>
            </a:br>
            <a:endParaRPr sz="1350" dirty="0">
              <a:solidFill>
                <a:srgbClr val="B1CA78"/>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5038" y="5408410"/>
            <a:ext cx="3913746" cy="1187744"/>
          </a:xfrm>
          <a:prstGeom prst="rect">
            <a:avLst/>
          </a:prstGeom>
        </p:spPr>
      </p:pic>
      <p:sp>
        <p:nvSpPr>
          <p:cNvPr id="2" name="Rectangle 1"/>
          <p:cNvSpPr/>
          <p:nvPr/>
        </p:nvSpPr>
        <p:spPr>
          <a:xfrm>
            <a:off x="2190354" y="2307814"/>
            <a:ext cx="6584731" cy="523220"/>
          </a:xfrm>
          <a:prstGeom prst="rect">
            <a:avLst/>
          </a:prstGeom>
        </p:spPr>
        <p:txBody>
          <a:bodyPr wrap="square">
            <a:spAutoFit/>
          </a:bodyPr>
          <a:lstStyle/>
          <a:p>
            <a:pPr algn="ctr">
              <a:defRPr/>
            </a:pPr>
            <a:r>
              <a:rPr lang="ka-GE" sz="2800" b="1" dirty="0">
                <a:solidFill>
                  <a:srgbClr val="002060"/>
                </a:solidFill>
                <a:latin typeface="Sylfaen" panose="010A0502050306030303" pitchFamily="18" charset="0"/>
              </a:rPr>
              <a:t>მადლობა ყურადღებისთვის</a:t>
            </a:r>
            <a:endParaRPr lang="en-US" sz="2800" b="1" dirty="0">
              <a:solidFill>
                <a:srgbClr val="002060"/>
              </a:solidFill>
              <a:latin typeface="Arial"/>
            </a:endParaRPr>
          </a:p>
        </p:txBody>
      </p:sp>
    </p:spTree>
    <p:extLst>
      <p:ext uri="{BB962C8B-B14F-4D97-AF65-F5344CB8AC3E}">
        <p14:creationId xmlns:p14="http://schemas.microsoft.com/office/powerpoint/2010/main" val="4293347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Háromszög 4"/>
          <p:cNvSpPr/>
          <p:nvPr/>
        </p:nvSpPr>
        <p:spPr>
          <a:xfrm>
            <a:off x="2548634" y="1073911"/>
            <a:ext cx="5791200" cy="3378416"/>
          </a:xfrm>
          <a:prstGeom prst="triangle">
            <a:avLst/>
          </a:prstGeom>
          <a:noFill/>
          <a:ln w="57150">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54" name="Szövegdoboz 7"/>
          <p:cNvSpPr txBox="1"/>
          <p:nvPr/>
        </p:nvSpPr>
        <p:spPr>
          <a:xfrm>
            <a:off x="2032407" y="4565045"/>
            <a:ext cx="1939636" cy="461665"/>
          </a:xfrm>
          <a:prstGeom prst="rect">
            <a:avLst/>
          </a:prstGeom>
          <a:noFill/>
        </p:spPr>
        <p:txBody>
          <a:bodyPr wrap="square" rtlCol="0">
            <a:spAutoFit/>
          </a:bodyPr>
          <a:lstStyle/>
          <a:p>
            <a:pPr algn="ctr"/>
            <a:r>
              <a:rPr lang="ka-GE" sz="2400" dirty="0">
                <a:solidFill>
                  <a:srgbClr val="309784"/>
                </a:solidFill>
              </a:rPr>
              <a:t>მოსახლეობა</a:t>
            </a:r>
            <a:endParaRPr lang="hu-HU" sz="2400" dirty="0">
              <a:solidFill>
                <a:srgbClr val="309784"/>
              </a:solidFill>
            </a:endParaRPr>
          </a:p>
        </p:txBody>
      </p:sp>
      <p:sp>
        <p:nvSpPr>
          <p:cNvPr id="55" name="Szövegdoboz 8"/>
          <p:cNvSpPr txBox="1"/>
          <p:nvPr/>
        </p:nvSpPr>
        <p:spPr>
          <a:xfrm>
            <a:off x="6129873" y="4612291"/>
            <a:ext cx="3455043" cy="369332"/>
          </a:xfrm>
          <a:prstGeom prst="rect">
            <a:avLst/>
          </a:prstGeom>
          <a:noFill/>
        </p:spPr>
        <p:txBody>
          <a:bodyPr wrap="square" rtlCol="0">
            <a:spAutoFit/>
          </a:bodyPr>
          <a:lstStyle/>
          <a:p>
            <a:pPr algn="ctr"/>
            <a:r>
              <a:rPr lang="ka-GE" dirty="0"/>
              <a:t> </a:t>
            </a:r>
            <a:r>
              <a:rPr lang="ka-GE" dirty="0">
                <a:solidFill>
                  <a:srgbClr val="309784"/>
                </a:solidFill>
              </a:rPr>
              <a:t>სერვისების</a:t>
            </a:r>
            <a:r>
              <a:rPr lang="ka-GE" dirty="0"/>
              <a:t> </a:t>
            </a:r>
            <a:r>
              <a:rPr lang="ka-GE" dirty="0">
                <a:solidFill>
                  <a:srgbClr val="309784"/>
                </a:solidFill>
              </a:rPr>
              <a:t>მიწოდება</a:t>
            </a:r>
            <a:r>
              <a:rPr lang="ka-GE" dirty="0"/>
              <a:t> </a:t>
            </a:r>
            <a:endParaRPr lang="hu-HU" dirty="0"/>
          </a:p>
        </p:txBody>
      </p:sp>
      <p:sp>
        <p:nvSpPr>
          <p:cNvPr id="56" name="Szövegdoboz 9"/>
          <p:cNvSpPr txBox="1"/>
          <p:nvPr/>
        </p:nvSpPr>
        <p:spPr>
          <a:xfrm>
            <a:off x="4759550" y="3666184"/>
            <a:ext cx="1716429" cy="584775"/>
          </a:xfrm>
          <a:prstGeom prst="rect">
            <a:avLst/>
          </a:prstGeom>
          <a:noFill/>
        </p:spPr>
        <p:txBody>
          <a:bodyPr wrap="square" rtlCol="0">
            <a:spAutoFit/>
          </a:bodyPr>
          <a:lstStyle/>
          <a:p>
            <a:pPr algn="ctr"/>
            <a:r>
              <a:rPr lang="ka-GE" sz="1600" b="1" dirty="0">
                <a:solidFill>
                  <a:srgbClr val="FF0000"/>
                </a:solidFill>
              </a:rPr>
              <a:t>უნივერსალური ჯანდაცვა</a:t>
            </a:r>
            <a:endParaRPr lang="hu-HU" sz="1600" b="1" dirty="0">
              <a:solidFill>
                <a:srgbClr val="FF0000"/>
              </a:solidFill>
            </a:endParaRPr>
          </a:p>
        </p:txBody>
      </p:sp>
      <p:cxnSp>
        <p:nvCxnSpPr>
          <p:cNvPr id="57" name="Egyenes összekötő nyíllal 11"/>
          <p:cNvCxnSpPr/>
          <p:nvPr/>
        </p:nvCxnSpPr>
        <p:spPr>
          <a:xfrm>
            <a:off x="4094963" y="4753931"/>
            <a:ext cx="2369123" cy="1361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Szövegdoboz 12"/>
          <p:cNvSpPr txBox="1"/>
          <p:nvPr/>
        </p:nvSpPr>
        <p:spPr>
          <a:xfrm>
            <a:off x="3947136" y="4927513"/>
            <a:ext cx="2576939" cy="369332"/>
          </a:xfrm>
          <a:prstGeom prst="rect">
            <a:avLst/>
          </a:prstGeom>
          <a:noFill/>
        </p:spPr>
        <p:txBody>
          <a:bodyPr wrap="square" rtlCol="0">
            <a:spAutoFit/>
          </a:bodyPr>
          <a:lstStyle/>
          <a:p>
            <a:pPr algn="ctr"/>
            <a:r>
              <a:rPr lang="ka-GE" dirty="0">
                <a:solidFill>
                  <a:srgbClr val="309784"/>
                </a:solidFill>
              </a:rPr>
              <a:t>ხელმისაწვდომობა</a:t>
            </a:r>
            <a:endParaRPr lang="hu-HU" dirty="0">
              <a:solidFill>
                <a:srgbClr val="309784"/>
              </a:solidFill>
            </a:endParaRPr>
          </a:p>
        </p:txBody>
      </p:sp>
      <p:cxnSp>
        <p:nvCxnSpPr>
          <p:cNvPr id="59" name="Egyenes összekötő nyíllal 14"/>
          <p:cNvCxnSpPr/>
          <p:nvPr/>
        </p:nvCxnSpPr>
        <p:spPr>
          <a:xfrm flipV="1">
            <a:off x="3884139" y="2037749"/>
            <a:ext cx="1553446" cy="1894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0" name="Egyenes összekötő nyíllal 16"/>
          <p:cNvCxnSpPr/>
          <p:nvPr/>
        </p:nvCxnSpPr>
        <p:spPr>
          <a:xfrm flipH="1">
            <a:off x="3267601" y="1509717"/>
            <a:ext cx="1491949" cy="17500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1" name="Szövegdoboz 18"/>
          <p:cNvSpPr txBox="1"/>
          <p:nvPr/>
        </p:nvSpPr>
        <p:spPr>
          <a:xfrm rot="18563500">
            <a:off x="3004883" y="1987492"/>
            <a:ext cx="1454726" cy="461665"/>
          </a:xfrm>
          <a:prstGeom prst="rect">
            <a:avLst/>
          </a:prstGeom>
          <a:noFill/>
        </p:spPr>
        <p:txBody>
          <a:bodyPr wrap="square" rtlCol="0">
            <a:spAutoFit/>
          </a:bodyPr>
          <a:lstStyle/>
          <a:p>
            <a:pPr algn="ctr"/>
            <a:r>
              <a:rPr lang="ka-GE" sz="2400" dirty="0">
                <a:solidFill>
                  <a:srgbClr val="309784"/>
                </a:solidFill>
              </a:rPr>
              <a:t>მოცვა</a:t>
            </a:r>
            <a:endParaRPr lang="hu-HU" sz="2000" dirty="0">
              <a:solidFill>
                <a:srgbClr val="309784"/>
              </a:solidFill>
            </a:endParaRPr>
          </a:p>
        </p:txBody>
      </p:sp>
      <p:sp>
        <p:nvSpPr>
          <p:cNvPr id="62" name="Szövegdoboz 19"/>
          <p:cNvSpPr txBox="1"/>
          <p:nvPr/>
        </p:nvSpPr>
        <p:spPr>
          <a:xfrm rot="18644291">
            <a:off x="2760596" y="2634553"/>
            <a:ext cx="3012590" cy="584775"/>
          </a:xfrm>
          <a:prstGeom prst="rect">
            <a:avLst/>
          </a:prstGeom>
          <a:noFill/>
        </p:spPr>
        <p:txBody>
          <a:bodyPr wrap="square" rtlCol="0">
            <a:spAutoFit/>
          </a:bodyPr>
          <a:lstStyle/>
          <a:p>
            <a:pPr algn="ctr"/>
            <a:r>
              <a:rPr lang="ka-GE" sz="1600" dirty="0"/>
              <a:t>კონტრიბუცია/სადაზღვევო შენატანი</a:t>
            </a:r>
            <a:endParaRPr lang="hu-HU" sz="1600" dirty="0"/>
          </a:p>
        </p:txBody>
      </p:sp>
      <p:cxnSp>
        <p:nvCxnSpPr>
          <p:cNvPr id="63" name="Egyenes összekötő nyíllal 20"/>
          <p:cNvCxnSpPr/>
          <p:nvPr/>
        </p:nvCxnSpPr>
        <p:spPr>
          <a:xfrm>
            <a:off x="5674657" y="2023515"/>
            <a:ext cx="1456244" cy="1971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Szövegdoboz 24"/>
          <p:cNvSpPr txBox="1"/>
          <p:nvPr/>
        </p:nvSpPr>
        <p:spPr>
          <a:xfrm rot="3090942">
            <a:off x="5422552" y="2159238"/>
            <a:ext cx="3332878" cy="400110"/>
          </a:xfrm>
          <a:prstGeom prst="rect">
            <a:avLst/>
          </a:prstGeom>
          <a:noFill/>
        </p:spPr>
        <p:txBody>
          <a:bodyPr wrap="square" rtlCol="0">
            <a:spAutoFit/>
          </a:bodyPr>
          <a:lstStyle/>
          <a:p>
            <a:pPr algn="ctr"/>
            <a:r>
              <a:rPr lang="ka-GE" sz="2000" dirty="0">
                <a:solidFill>
                  <a:srgbClr val="309784"/>
                </a:solidFill>
              </a:rPr>
              <a:t>სტრატეგიული შესყიდვა</a:t>
            </a:r>
            <a:endParaRPr lang="hu-HU" sz="2000" dirty="0">
              <a:solidFill>
                <a:srgbClr val="309784"/>
              </a:solidFill>
            </a:endParaRPr>
          </a:p>
        </p:txBody>
      </p:sp>
      <p:sp>
        <p:nvSpPr>
          <p:cNvPr id="65" name="Szövegdoboz 21"/>
          <p:cNvSpPr txBox="1"/>
          <p:nvPr/>
        </p:nvSpPr>
        <p:spPr>
          <a:xfrm rot="3215981">
            <a:off x="5102364" y="2690301"/>
            <a:ext cx="3132071" cy="338554"/>
          </a:xfrm>
          <a:prstGeom prst="rect">
            <a:avLst/>
          </a:prstGeom>
          <a:noFill/>
        </p:spPr>
        <p:txBody>
          <a:bodyPr wrap="square" rtlCol="0">
            <a:spAutoFit/>
          </a:bodyPr>
          <a:lstStyle/>
          <a:p>
            <a:pPr algn="ctr"/>
            <a:r>
              <a:rPr lang="ka-GE" sz="1600" dirty="0"/>
              <a:t>კონტრაქტირება/დაფინანსება</a:t>
            </a:r>
            <a:endParaRPr lang="hu-HU" sz="1600" dirty="0"/>
          </a:p>
        </p:txBody>
      </p:sp>
      <p:sp>
        <p:nvSpPr>
          <p:cNvPr id="66" name="Szövegdoboz 17">
            <a:extLst>
              <a:ext uri="{FF2B5EF4-FFF2-40B4-BE49-F238E27FC236}">
                <a16:creationId xmlns:a16="http://schemas.microsoft.com/office/drawing/2014/main" id="{29F0394D-4CA4-465C-BED4-EA08A969DBD8}"/>
              </a:ext>
            </a:extLst>
          </p:cNvPr>
          <p:cNvSpPr txBox="1"/>
          <p:nvPr/>
        </p:nvSpPr>
        <p:spPr>
          <a:xfrm>
            <a:off x="2327821" y="1435500"/>
            <a:ext cx="1517195" cy="369332"/>
          </a:xfrm>
          <a:prstGeom prst="rect">
            <a:avLst/>
          </a:prstGeom>
          <a:noFill/>
        </p:spPr>
        <p:txBody>
          <a:bodyPr wrap="square" rtlCol="0">
            <a:spAutoFit/>
          </a:bodyPr>
          <a:lstStyle/>
          <a:p>
            <a:pPr algn="ctr"/>
            <a:r>
              <a:rPr lang="ka-GE" dirty="0">
                <a:solidFill>
                  <a:srgbClr val="0070C0"/>
                </a:solidFill>
              </a:rPr>
              <a:t>თანაბრობა</a:t>
            </a:r>
            <a:endParaRPr lang="en-GB" dirty="0">
              <a:solidFill>
                <a:srgbClr val="0070C0"/>
              </a:solidFill>
            </a:endParaRPr>
          </a:p>
        </p:txBody>
      </p:sp>
      <p:sp>
        <p:nvSpPr>
          <p:cNvPr id="67" name="Szövegdoboz 26">
            <a:extLst>
              <a:ext uri="{FF2B5EF4-FFF2-40B4-BE49-F238E27FC236}">
                <a16:creationId xmlns:a16="http://schemas.microsoft.com/office/drawing/2014/main" id="{4FC2A644-1D71-4ECE-B1E9-2DD42E1CDD66}"/>
              </a:ext>
            </a:extLst>
          </p:cNvPr>
          <p:cNvSpPr txBox="1"/>
          <p:nvPr/>
        </p:nvSpPr>
        <p:spPr>
          <a:xfrm>
            <a:off x="7272936" y="5006325"/>
            <a:ext cx="1368112" cy="369332"/>
          </a:xfrm>
          <a:prstGeom prst="rect">
            <a:avLst/>
          </a:prstGeom>
          <a:noFill/>
        </p:spPr>
        <p:txBody>
          <a:bodyPr wrap="square" rtlCol="0">
            <a:spAutoFit/>
          </a:bodyPr>
          <a:lstStyle/>
          <a:p>
            <a:pPr algn="ctr"/>
            <a:r>
              <a:rPr lang="ka-GE" dirty="0">
                <a:solidFill>
                  <a:srgbClr val="0070C0"/>
                </a:solidFill>
              </a:rPr>
              <a:t>ხარისხი</a:t>
            </a:r>
            <a:endParaRPr lang="en-GB" dirty="0">
              <a:solidFill>
                <a:srgbClr val="0070C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80" y="3100962"/>
            <a:ext cx="2798250" cy="2215688"/>
          </a:xfrm>
          <a:prstGeom prst="rect">
            <a:avLst/>
          </a:prstGeom>
        </p:spPr>
      </p:pic>
      <p:sp>
        <p:nvSpPr>
          <p:cNvPr id="3" name="TextBox 2"/>
          <p:cNvSpPr txBox="1"/>
          <p:nvPr/>
        </p:nvSpPr>
        <p:spPr>
          <a:xfrm>
            <a:off x="4624895" y="487686"/>
            <a:ext cx="1839191" cy="400110"/>
          </a:xfrm>
          <a:prstGeom prst="rect">
            <a:avLst/>
          </a:prstGeom>
          <a:noFill/>
        </p:spPr>
        <p:txBody>
          <a:bodyPr wrap="square" rtlCol="0">
            <a:spAutoFit/>
          </a:bodyPr>
          <a:lstStyle/>
          <a:p>
            <a:r>
              <a:rPr lang="ka-GE" sz="2000" b="1" dirty="0" smtClean="0">
                <a:solidFill>
                  <a:srgbClr val="62A6D6"/>
                </a:solidFill>
              </a:rPr>
              <a:t>შემსყიდველი</a:t>
            </a:r>
            <a:endParaRPr lang="en-US" sz="2000" b="1" dirty="0">
              <a:solidFill>
                <a:srgbClr val="62A6D6"/>
              </a:solidFill>
            </a:endParaRPr>
          </a:p>
        </p:txBody>
      </p:sp>
      <p:sp>
        <p:nvSpPr>
          <p:cNvPr id="32" name="Szövegdoboz 27">
            <a:extLst>
              <a:ext uri="{FF2B5EF4-FFF2-40B4-BE49-F238E27FC236}">
                <a16:creationId xmlns:a16="http://schemas.microsoft.com/office/drawing/2014/main" id="{244624E7-BA13-46D6-892B-3F81910B6D3F}"/>
              </a:ext>
            </a:extLst>
          </p:cNvPr>
          <p:cNvSpPr txBox="1"/>
          <p:nvPr/>
        </p:nvSpPr>
        <p:spPr>
          <a:xfrm>
            <a:off x="8005783" y="3564169"/>
            <a:ext cx="2350936" cy="9233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ka-GE" dirty="0">
                <a:solidFill>
                  <a:srgbClr val="0070C0"/>
                </a:solidFill>
              </a:rPr>
              <a:t>ეფექტიანობა: კარგი კლინიკური გამოსავალი</a:t>
            </a:r>
            <a:endParaRPr lang="en-GB" dirty="0">
              <a:solidFill>
                <a:srgbClr val="0070C0"/>
              </a:solidFill>
            </a:endParaRPr>
          </a:p>
        </p:txBody>
      </p:sp>
      <p:sp>
        <p:nvSpPr>
          <p:cNvPr id="33" name="Szövegdoboz 28">
            <a:extLst>
              <a:ext uri="{FF2B5EF4-FFF2-40B4-BE49-F238E27FC236}">
                <a16:creationId xmlns:a16="http://schemas.microsoft.com/office/drawing/2014/main" id="{30B91FD9-DF2D-49D0-9EBB-97DE2EF81EC9}"/>
              </a:ext>
            </a:extLst>
          </p:cNvPr>
          <p:cNvSpPr txBox="1"/>
          <p:nvPr/>
        </p:nvSpPr>
        <p:spPr>
          <a:xfrm>
            <a:off x="7006045" y="1300046"/>
            <a:ext cx="2553141" cy="120032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hu-HU" dirty="0">
                <a:solidFill>
                  <a:srgbClr val="0070C0"/>
                </a:solidFill>
              </a:rPr>
              <a:t>Efficiency</a:t>
            </a:r>
            <a:r>
              <a:rPr lang="ka-GE" dirty="0">
                <a:solidFill>
                  <a:srgbClr val="0070C0"/>
                </a:solidFill>
              </a:rPr>
              <a:t>-ეფექტურობა: შედეგი გამართლებიული ხარჯით</a:t>
            </a:r>
            <a:endParaRPr lang="en-GB" dirty="0">
              <a:solidFill>
                <a:srgbClr val="0070C0"/>
              </a:solidFill>
            </a:endParaRPr>
          </a:p>
        </p:txBody>
      </p:sp>
      <p:sp>
        <p:nvSpPr>
          <p:cNvPr id="23" name="Title 51"/>
          <p:cNvSpPr>
            <a:spLocks noGrp="1"/>
          </p:cNvSpPr>
          <p:nvPr>
            <p:ph type="title"/>
          </p:nvPr>
        </p:nvSpPr>
        <p:spPr>
          <a:xfrm rot="10800000" flipH="1" flipV="1">
            <a:off x="-22745" y="28271"/>
            <a:ext cx="2776586" cy="155042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1">
              <a:lumMod val="20000"/>
              <a:lumOff val="8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r>
              <a:rPr lang="ka-GE" sz="2400" b="1" dirty="0" smtClean="0">
                <a:solidFill>
                  <a:srgbClr val="002060"/>
                </a:solidFill>
              </a:rPr>
              <a:t>უნივერსალური ჯანდაცვის მექანიზმები</a:t>
            </a:r>
            <a:endParaRPr lang="en-US" sz="2400" dirty="0">
              <a:solidFill>
                <a:srgbClr val="002060"/>
              </a:solidFill>
            </a:endParaRPr>
          </a:p>
        </p:txBody>
      </p:sp>
    </p:spTree>
    <p:extLst>
      <p:ext uri="{BB962C8B-B14F-4D97-AF65-F5344CB8AC3E}">
        <p14:creationId xmlns:p14="http://schemas.microsoft.com/office/powerpoint/2010/main" val="153876698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a:extLst>
              <a:ext uri="{FF2B5EF4-FFF2-40B4-BE49-F238E27FC236}">
                <a16:creationId xmlns:a16="http://schemas.microsoft.com/office/drawing/2014/main" id="{B4AC2C9A-9181-4B59-A69C-6E2312F612BF}"/>
              </a:ext>
            </a:extLst>
          </p:cNvPr>
          <p:cNvSpPr txBox="1"/>
          <p:nvPr/>
        </p:nvSpPr>
        <p:spPr>
          <a:xfrm>
            <a:off x="307974" y="4610746"/>
            <a:ext cx="4414639" cy="1846659"/>
          </a:xfrm>
          <a:prstGeom prst="rect">
            <a:avLst/>
          </a:prstGeom>
          <a:noFill/>
        </p:spPr>
        <p:txBody>
          <a:bodyPr wrap="square" lIns="0" tIns="0" rIns="0" bIns="0" rtlCol="0">
            <a:spAutoFit/>
          </a:bodyPr>
          <a:lstStyle/>
          <a:p>
            <a:pPr defTabSz="685800"/>
            <a:r>
              <a:rPr lang="ka-GE" sz="2400" b="1" dirty="0">
                <a:solidFill>
                  <a:srgbClr val="008080"/>
                </a:solidFill>
              </a:rPr>
              <a:t>ფინანსური დაცულობა</a:t>
            </a:r>
            <a:r>
              <a:rPr lang="ka-GE" sz="2400" dirty="0">
                <a:solidFill>
                  <a:srgbClr val="008080"/>
                </a:solidFill>
              </a:rPr>
              <a:t>: </a:t>
            </a:r>
          </a:p>
          <a:p>
            <a:pPr lvl="1" defTabSz="685800"/>
            <a:r>
              <a:rPr lang="ka-GE" sz="2400" dirty="0" smtClean="0">
                <a:solidFill>
                  <a:srgbClr val="002060"/>
                </a:solidFill>
              </a:rPr>
              <a:t>რაზე </a:t>
            </a:r>
            <a:r>
              <a:rPr lang="ka-GE" sz="2400" dirty="0">
                <a:solidFill>
                  <a:srgbClr val="002060"/>
                </a:solidFill>
              </a:rPr>
              <a:t>დარჩება პაციენტის მიერ ჯიბიდან </a:t>
            </a:r>
            <a:r>
              <a:rPr lang="ka-GE" sz="2400" dirty="0" smtClean="0">
                <a:solidFill>
                  <a:srgbClr val="002060"/>
                </a:solidFill>
              </a:rPr>
              <a:t>გადასახადი?</a:t>
            </a:r>
            <a:endParaRPr lang="en-US" sz="2400" dirty="0">
              <a:solidFill>
                <a:srgbClr val="002060"/>
              </a:solidFill>
            </a:endParaRPr>
          </a:p>
          <a:p>
            <a:pPr defTabSz="685800"/>
            <a:endParaRPr lang="en-ID" sz="2400" b="1" dirty="0">
              <a:solidFill>
                <a:srgbClr val="002060"/>
              </a:solidFill>
              <a:latin typeface="Segoe UI"/>
            </a:endParaRPr>
          </a:p>
        </p:txBody>
      </p:sp>
      <p:sp>
        <p:nvSpPr>
          <p:cNvPr id="111" name="TextBox 110">
            <a:extLst>
              <a:ext uri="{FF2B5EF4-FFF2-40B4-BE49-F238E27FC236}">
                <a16:creationId xmlns:a16="http://schemas.microsoft.com/office/drawing/2014/main" id="{5F83B75E-2C27-4169-A040-48B170EF2210}"/>
              </a:ext>
            </a:extLst>
          </p:cNvPr>
          <p:cNvSpPr txBox="1"/>
          <p:nvPr/>
        </p:nvSpPr>
        <p:spPr>
          <a:xfrm>
            <a:off x="307974" y="3170475"/>
            <a:ext cx="4138241" cy="1415772"/>
          </a:xfrm>
          <a:prstGeom prst="rect">
            <a:avLst/>
          </a:prstGeom>
          <a:noFill/>
        </p:spPr>
        <p:txBody>
          <a:bodyPr wrap="square" lIns="0" tIns="0" rIns="0" bIns="0" rtlCol="0">
            <a:spAutoFit/>
          </a:bodyPr>
          <a:lstStyle/>
          <a:p>
            <a:pPr defTabSz="685800"/>
            <a:r>
              <a:rPr lang="ka-GE" sz="2400" b="1" dirty="0">
                <a:solidFill>
                  <a:srgbClr val="415F8F"/>
                </a:solidFill>
              </a:rPr>
              <a:t>სერვისების პაკეტი: </a:t>
            </a:r>
            <a:endParaRPr lang="ka-GE" sz="2400" dirty="0">
              <a:solidFill>
                <a:srgbClr val="002060"/>
              </a:solidFill>
            </a:endParaRPr>
          </a:p>
          <a:p>
            <a:pPr lvl="1" defTabSz="685800"/>
            <a:r>
              <a:rPr lang="ka-GE" sz="2400" dirty="0">
                <a:solidFill>
                  <a:srgbClr val="002060"/>
                </a:solidFill>
              </a:rPr>
              <a:t>რა სერვისების მოცვა უნდა მოხდეს</a:t>
            </a:r>
            <a:r>
              <a:rPr lang="ka-GE" sz="2000" dirty="0">
                <a:solidFill>
                  <a:srgbClr val="002060"/>
                </a:solidFill>
              </a:rPr>
              <a:t>? </a:t>
            </a:r>
            <a:endParaRPr lang="ka-GE" sz="2000" dirty="0" smtClean="0">
              <a:solidFill>
                <a:srgbClr val="002060"/>
              </a:solidFill>
            </a:endParaRPr>
          </a:p>
          <a:p>
            <a:pPr defTabSz="685800"/>
            <a:endParaRPr lang="ka-GE" sz="2000" dirty="0">
              <a:solidFill>
                <a:srgbClr val="002060"/>
              </a:solidFill>
            </a:endParaRPr>
          </a:p>
        </p:txBody>
      </p:sp>
      <p:sp>
        <p:nvSpPr>
          <p:cNvPr id="114" name="TextBox 113">
            <a:extLst>
              <a:ext uri="{FF2B5EF4-FFF2-40B4-BE49-F238E27FC236}">
                <a16:creationId xmlns:a16="http://schemas.microsoft.com/office/drawing/2014/main" id="{9B7BF93C-D575-41A7-96C4-2FB5EF139CE3}"/>
              </a:ext>
            </a:extLst>
          </p:cNvPr>
          <p:cNvSpPr txBox="1"/>
          <p:nvPr/>
        </p:nvSpPr>
        <p:spPr>
          <a:xfrm>
            <a:off x="307974" y="1720230"/>
            <a:ext cx="3611030" cy="1323439"/>
          </a:xfrm>
          <a:prstGeom prst="rect">
            <a:avLst/>
          </a:prstGeom>
          <a:noFill/>
        </p:spPr>
        <p:txBody>
          <a:bodyPr wrap="square" lIns="0" tIns="0" rIns="0" bIns="0" rtlCol="0">
            <a:spAutoFit/>
          </a:bodyPr>
          <a:lstStyle/>
          <a:p>
            <a:pPr defTabSz="685800"/>
            <a:r>
              <a:rPr lang="ka-GE" sz="2400" b="1" dirty="0">
                <a:solidFill>
                  <a:schemeClr val="accent1">
                    <a:lumMod val="75000"/>
                  </a:schemeClr>
                </a:solidFill>
              </a:rPr>
              <a:t>მოცვის გაფართოვება</a:t>
            </a:r>
            <a:r>
              <a:rPr lang="en-US" sz="2400" b="1" dirty="0" smtClean="0">
                <a:solidFill>
                  <a:schemeClr val="accent1">
                    <a:lumMod val="75000"/>
                  </a:schemeClr>
                </a:solidFill>
              </a:rPr>
              <a:t>:</a:t>
            </a:r>
            <a:endParaRPr lang="en-US" sz="1400" b="1" dirty="0">
              <a:solidFill>
                <a:schemeClr val="accent1">
                  <a:lumMod val="75000"/>
                </a:schemeClr>
              </a:solidFill>
            </a:endParaRPr>
          </a:p>
          <a:p>
            <a:pPr lvl="1" defTabSz="685800"/>
            <a:r>
              <a:rPr lang="ka-GE" sz="2400" b="1" dirty="0" smtClean="0">
                <a:solidFill>
                  <a:srgbClr val="002060"/>
                </a:solidFill>
              </a:rPr>
              <a:t>ვისი მოცვა უნდა მოხდეს? </a:t>
            </a:r>
            <a:endParaRPr lang="ka-GE" sz="2400" b="1" dirty="0">
              <a:solidFill>
                <a:srgbClr val="002060"/>
              </a:solidFill>
            </a:endParaRPr>
          </a:p>
          <a:p>
            <a:pPr defTabSz="685800"/>
            <a:endParaRPr lang="en-ID" sz="1400" b="1" dirty="0">
              <a:solidFill>
                <a:srgbClr val="002060"/>
              </a:solidFill>
              <a:latin typeface="Segoe UI"/>
            </a:endParaRPr>
          </a:p>
        </p:txBody>
      </p:sp>
      <p:sp>
        <p:nvSpPr>
          <p:cNvPr id="124" name="Title 51"/>
          <p:cNvSpPr txBox="1">
            <a:spLocks/>
          </p:cNvSpPr>
          <p:nvPr/>
        </p:nvSpPr>
        <p:spPr>
          <a:xfrm rot="10800000" flipH="1" flipV="1">
            <a:off x="0" y="-26559"/>
            <a:ext cx="7412476" cy="126761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AEDED"/>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ysClr val="window" lastClr="FFFFFF"/>
              </a:solidFill>
              <a:latin typeface="Calibri"/>
            </a:endParaRPr>
          </a:p>
        </p:txBody>
      </p:sp>
      <p:sp>
        <p:nvSpPr>
          <p:cNvPr id="125" name="TextBox 124"/>
          <p:cNvSpPr txBox="1"/>
          <p:nvPr/>
        </p:nvSpPr>
        <p:spPr>
          <a:xfrm>
            <a:off x="155575" y="204501"/>
            <a:ext cx="6982204" cy="923330"/>
          </a:xfrm>
          <a:prstGeom prst="rect">
            <a:avLst/>
          </a:prstGeom>
          <a:noFill/>
        </p:spPr>
        <p:txBody>
          <a:bodyPr wrap="square" lIns="0" tIns="0" rIns="0" bIns="0"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a-GE" sz="2000" b="1" i="0" u="none" strike="noStrike" kern="0" cap="none" spc="0" normalizeH="0" baseline="0" noProof="0" dirty="0" smtClean="0">
                <a:ln>
                  <a:noFill/>
                </a:ln>
                <a:solidFill>
                  <a:srgbClr val="002060"/>
                </a:solidFill>
                <a:effectLst/>
                <a:uLnTx/>
                <a:uFillTx/>
              </a:rPr>
              <a:t>ჯანდაცვის სერვისებზე უნივერსალური ხელმისწვდომობის ძირითადი გამოწვევები და გადაწყვეტის გზები (</a:t>
            </a:r>
            <a:r>
              <a:rPr kumimoji="0" lang="en-US" sz="2000" b="1" i="0" u="none" strike="noStrike" kern="0" cap="none" spc="0" normalizeH="0" baseline="0" noProof="0" dirty="0" smtClean="0">
                <a:ln>
                  <a:noFill/>
                </a:ln>
                <a:solidFill>
                  <a:srgbClr val="002060"/>
                </a:solidFill>
                <a:effectLst/>
                <a:uLnTx/>
                <a:uFillTx/>
              </a:rPr>
              <a:t>WHO </a:t>
            </a:r>
            <a:r>
              <a:rPr kumimoji="0" lang="ka-GE" sz="2000" b="1" i="0" u="none" strike="noStrike" kern="0" cap="none" spc="0" normalizeH="0" baseline="0" noProof="0" dirty="0" smtClean="0">
                <a:ln>
                  <a:noFill/>
                </a:ln>
                <a:solidFill>
                  <a:srgbClr val="002060"/>
                </a:solidFill>
                <a:effectLst/>
                <a:uLnTx/>
                <a:uFillTx/>
              </a:rPr>
              <a:t>მოდელი)  </a:t>
            </a:r>
            <a:endParaRPr kumimoji="0" lang="en-US" sz="2000" b="1" i="0" u="none" strike="noStrike" kern="0" cap="none" spc="0" normalizeH="0" baseline="0" noProof="0" dirty="0" smtClean="0">
              <a:ln>
                <a:noFill/>
              </a:ln>
              <a:solidFill>
                <a:srgbClr val="002060"/>
              </a:solidFill>
              <a:effectLst/>
              <a:uLnTx/>
              <a:uFillTx/>
              <a:latin typeface="Calibri" panose="020F0502020204030204"/>
            </a:endParaRPr>
          </a:p>
        </p:txBody>
      </p:sp>
      <p:sp>
        <p:nvSpPr>
          <p:cNvPr id="2" name="AutoShape 4" descr="Image result for white umbrella icon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4" name="Group 33"/>
          <p:cNvGrpSpPr/>
          <p:nvPr/>
        </p:nvGrpSpPr>
        <p:grpSpPr>
          <a:xfrm>
            <a:off x="5336271" y="1422265"/>
            <a:ext cx="5735754" cy="4761345"/>
            <a:chOff x="5336271" y="1422265"/>
            <a:chExt cx="5735754" cy="4761345"/>
          </a:xfrm>
        </p:grpSpPr>
        <p:sp>
          <p:nvSpPr>
            <p:cNvPr id="24" name="Cube 23"/>
            <p:cNvSpPr/>
            <p:nvPr/>
          </p:nvSpPr>
          <p:spPr>
            <a:xfrm>
              <a:off x="7107036" y="3596745"/>
              <a:ext cx="2155372" cy="1713558"/>
            </a:xfrm>
            <a:prstGeom prst="cube">
              <a:avLst>
                <a:gd name="adj" fmla="val 3264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ube 2"/>
            <p:cNvSpPr/>
            <p:nvPr/>
          </p:nvSpPr>
          <p:spPr>
            <a:xfrm>
              <a:off x="5521857" y="1739277"/>
              <a:ext cx="4493622" cy="3602511"/>
            </a:xfrm>
            <a:prstGeom prst="cube">
              <a:avLst>
                <a:gd name="adj" fmla="val 37195"/>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stCxn id="24" idx="5"/>
            </p:cNvCxnSpPr>
            <p:nvPr/>
          </p:nvCxnSpPr>
          <p:spPr>
            <a:xfrm flipV="1">
              <a:off x="9262408" y="3698545"/>
              <a:ext cx="602943" cy="475249"/>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1" name="Straight Arrow Connector 10"/>
            <p:cNvCxnSpPr/>
            <p:nvPr/>
          </p:nvCxnSpPr>
          <p:spPr>
            <a:xfrm>
              <a:off x="5521857" y="5183872"/>
              <a:ext cx="1642209" cy="0"/>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cxnSp>
          <p:nvCxnSpPr>
            <p:cNvPr id="13" name="Straight Arrow Connector 12"/>
            <p:cNvCxnSpPr/>
            <p:nvPr/>
          </p:nvCxnSpPr>
          <p:spPr>
            <a:xfrm>
              <a:off x="8420650" y="3025985"/>
              <a:ext cx="0" cy="898607"/>
            </a:xfrm>
            <a:prstGeom prst="straightConnector1">
              <a:avLst/>
            </a:prstGeom>
            <a:ln>
              <a:prstDash val="dash"/>
              <a:headEnd type="arrow"/>
              <a:tailEnd type="arrow"/>
            </a:ln>
          </p:spPr>
          <p:style>
            <a:lnRef idx="2">
              <a:schemeClr val="accent6"/>
            </a:lnRef>
            <a:fillRef idx="0">
              <a:schemeClr val="accent6"/>
            </a:fillRef>
            <a:effectRef idx="1">
              <a:schemeClr val="accent6"/>
            </a:effectRef>
            <a:fontRef idx="minor">
              <a:schemeClr val="tx1"/>
            </a:fontRef>
          </p:style>
        </p:cxnSp>
        <p:sp>
          <p:nvSpPr>
            <p:cNvPr id="14" name="TextBox 13"/>
            <p:cNvSpPr txBox="1"/>
            <p:nvPr/>
          </p:nvSpPr>
          <p:spPr>
            <a:xfrm>
              <a:off x="7239351" y="4427835"/>
              <a:ext cx="1583141" cy="646331"/>
            </a:xfrm>
            <a:prstGeom prst="rect">
              <a:avLst/>
            </a:prstGeom>
            <a:noFill/>
          </p:spPr>
          <p:txBody>
            <a:bodyPr wrap="square" rtlCol="0">
              <a:spAutoFit/>
            </a:bodyPr>
            <a:lstStyle/>
            <a:p>
              <a:pPr algn="ctr"/>
              <a:r>
                <a:rPr lang="ka-GE" b="1" dirty="0" smtClean="0">
                  <a:solidFill>
                    <a:schemeClr val="accent6">
                      <a:lumMod val="50000"/>
                    </a:schemeClr>
                  </a:solidFill>
                </a:rPr>
                <a:t>მოცვის მექანიზმები</a:t>
              </a:r>
              <a:endParaRPr lang="en-US" b="1" dirty="0">
                <a:solidFill>
                  <a:schemeClr val="accent6">
                    <a:lumMod val="50000"/>
                  </a:schemeClr>
                </a:solidFill>
              </a:endParaRPr>
            </a:p>
          </p:txBody>
        </p:sp>
        <p:sp>
          <p:nvSpPr>
            <p:cNvPr id="15" name="TextBox 14"/>
            <p:cNvSpPr txBox="1"/>
            <p:nvPr/>
          </p:nvSpPr>
          <p:spPr>
            <a:xfrm>
              <a:off x="6000592" y="5598835"/>
              <a:ext cx="1962397" cy="584775"/>
            </a:xfrm>
            <a:prstGeom prst="rect">
              <a:avLst/>
            </a:prstGeom>
            <a:noFill/>
          </p:spPr>
          <p:txBody>
            <a:bodyPr wrap="none" rtlCol="0">
              <a:spAutoFit/>
            </a:bodyPr>
            <a:lstStyle/>
            <a:p>
              <a:pPr algn="ctr"/>
              <a:r>
                <a:rPr lang="ka-GE" sz="1600" b="1" dirty="0" smtClean="0">
                  <a:solidFill>
                    <a:schemeClr val="accent2"/>
                  </a:solidFill>
                </a:rPr>
                <a:t>მოსახლეობა: </a:t>
              </a:r>
            </a:p>
            <a:p>
              <a:pPr algn="ctr"/>
              <a:r>
                <a:rPr lang="ka-GE" sz="1600" b="1" dirty="0" smtClean="0">
                  <a:solidFill>
                    <a:schemeClr val="accent2"/>
                  </a:solidFill>
                </a:rPr>
                <a:t>ვინ არის მოცული?</a:t>
              </a:r>
              <a:endParaRPr lang="en-US" sz="1600" b="1" dirty="0">
                <a:solidFill>
                  <a:schemeClr val="accent2"/>
                </a:solidFill>
              </a:endParaRPr>
            </a:p>
          </p:txBody>
        </p:sp>
        <p:cxnSp>
          <p:nvCxnSpPr>
            <p:cNvPr id="22" name="Straight Arrow Connector 21"/>
            <p:cNvCxnSpPr/>
            <p:nvPr/>
          </p:nvCxnSpPr>
          <p:spPr>
            <a:xfrm flipH="1">
              <a:off x="5436463" y="5554543"/>
              <a:ext cx="3307817"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rot="18943151">
              <a:off x="9090233" y="4811176"/>
              <a:ext cx="1495922" cy="861774"/>
            </a:xfrm>
            <a:prstGeom prst="rect">
              <a:avLst/>
            </a:prstGeom>
            <a:noFill/>
          </p:spPr>
          <p:txBody>
            <a:bodyPr wrap="none" rtlCol="0">
              <a:spAutoFit/>
            </a:bodyPr>
            <a:lstStyle/>
            <a:p>
              <a:pPr algn="ctr"/>
              <a:r>
                <a:rPr lang="ka-GE" sz="1600" b="1" dirty="0" smtClean="0">
                  <a:solidFill>
                    <a:srgbClr val="002060"/>
                  </a:solidFill>
                </a:rPr>
                <a:t>სერვისები: </a:t>
              </a:r>
            </a:p>
            <a:p>
              <a:pPr algn="ctr"/>
              <a:r>
                <a:rPr lang="ka-GE" sz="1600" b="1" dirty="0" smtClean="0">
                  <a:solidFill>
                    <a:srgbClr val="002060"/>
                  </a:solidFill>
                </a:rPr>
                <a:t>რა სერვისები </a:t>
              </a:r>
            </a:p>
            <a:p>
              <a:pPr algn="ctr"/>
              <a:r>
                <a:rPr lang="ka-GE" sz="1600" b="1" dirty="0" smtClean="0">
                  <a:solidFill>
                    <a:srgbClr val="002060"/>
                  </a:solidFill>
                </a:rPr>
                <a:t>იფარება?</a:t>
              </a:r>
              <a:endParaRPr lang="en-US" sz="1600" b="1" dirty="0">
                <a:solidFill>
                  <a:srgbClr val="002060"/>
                </a:solidFill>
              </a:endParaRPr>
            </a:p>
          </p:txBody>
        </p:sp>
        <p:cxnSp>
          <p:nvCxnSpPr>
            <p:cNvPr id="29" name="Straight Arrow Connector 28"/>
            <p:cNvCxnSpPr/>
            <p:nvPr/>
          </p:nvCxnSpPr>
          <p:spPr>
            <a:xfrm flipV="1">
              <a:off x="8978744" y="4429569"/>
              <a:ext cx="1036735" cy="103229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0194862" y="1739277"/>
              <a:ext cx="0" cy="228149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rot="16200000">
              <a:off x="9198766" y="2464527"/>
              <a:ext cx="2915521" cy="830997"/>
            </a:xfrm>
            <a:prstGeom prst="rect">
              <a:avLst/>
            </a:prstGeom>
            <a:noFill/>
          </p:spPr>
          <p:txBody>
            <a:bodyPr wrap="square" rtlCol="0">
              <a:spAutoFit/>
            </a:bodyPr>
            <a:lstStyle/>
            <a:p>
              <a:pPr algn="ctr"/>
              <a:r>
                <a:rPr lang="ka-GE" sz="1600" b="1" dirty="0" smtClean="0">
                  <a:solidFill>
                    <a:srgbClr val="006666"/>
                  </a:solidFill>
                </a:rPr>
                <a:t>ფინანსური დაცულობა: </a:t>
              </a:r>
            </a:p>
            <a:p>
              <a:pPr algn="ctr"/>
              <a:r>
                <a:rPr lang="ka-GE" sz="1600" b="1" dirty="0" smtClean="0">
                  <a:solidFill>
                    <a:srgbClr val="006666"/>
                  </a:solidFill>
                </a:rPr>
                <a:t>რას იხდის მოსახლეობა ჯიბიდან</a:t>
              </a:r>
              <a:endParaRPr lang="en-US" sz="1600" b="1" dirty="0">
                <a:solidFill>
                  <a:srgbClr val="006666"/>
                </a:solidFill>
              </a:endParaRPr>
            </a:p>
          </p:txBody>
        </p:sp>
        <p:sp>
          <p:nvSpPr>
            <p:cNvPr id="32" name="TextBox 31"/>
            <p:cNvSpPr txBox="1"/>
            <p:nvPr/>
          </p:nvSpPr>
          <p:spPr>
            <a:xfrm>
              <a:off x="5544647" y="3374144"/>
              <a:ext cx="2812993" cy="584775"/>
            </a:xfrm>
            <a:prstGeom prst="rect">
              <a:avLst/>
            </a:prstGeom>
            <a:noFill/>
          </p:spPr>
          <p:txBody>
            <a:bodyPr wrap="square" rtlCol="0">
              <a:spAutoFit/>
            </a:bodyPr>
            <a:lstStyle/>
            <a:p>
              <a:pPr algn="r"/>
              <a:r>
                <a:rPr lang="ka-GE" sz="1600" dirty="0" smtClean="0"/>
                <a:t>ხარჯების გაზიარების და ფასების შემცირება</a:t>
              </a:r>
              <a:endParaRPr lang="en-US" sz="1600" dirty="0"/>
            </a:p>
          </p:txBody>
        </p:sp>
        <p:sp>
          <p:nvSpPr>
            <p:cNvPr id="53" name="TextBox 52"/>
            <p:cNvSpPr txBox="1"/>
            <p:nvPr/>
          </p:nvSpPr>
          <p:spPr>
            <a:xfrm>
              <a:off x="5336271" y="4513117"/>
              <a:ext cx="2139262" cy="584775"/>
            </a:xfrm>
            <a:prstGeom prst="rect">
              <a:avLst/>
            </a:prstGeom>
            <a:noFill/>
          </p:spPr>
          <p:txBody>
            <a:bodyPr wrap="square" rtlCol="0">
              <a:spAutoFit/>
            </a:bodyPr>
            <a:lstStyle/>
            <a:p>
              <a:pPr algn="ctr"/>
              <a:r>
                <a:rPr lang="ka-GE" sz="1600" dirty="0" smtClean="0"/>
                <a:t>მოცვის არეალის გაზრდა</a:t>
              </a:r>
              <a:endParaRPr lang="en-US" sz="1600" dirty="0"/>
            </a:p>
          </p:txBody>
        </p:sp>
        <p:sp>
          <p:nvSpPr>
            <p:cNvPr id="33" name="TextBox 32"/>
            <p:cNvSpPr txBox="1"/>
            <p:nvPr/>
          </p:nvSpPr>
          <p:spPr>
            <a:xfrm>
              <a:off x="8334850" y="3041380"/>
              <a:ext cx="2071023" cy="584775"/>
            </a:xfrm>
            <a:prstGeom prst="rect">
              <a:avLst/>
            </a:prstGeom>
            <a:noFill/>
          </p:spPr>
          <p:txBody>
            <a:bodyPr wrap="square" rtlCol="0">
              <a:spAutoFit/>
            </a:bodyPr>
            <a:lstStyle/>
            <a:p>
              <a:pPr algn="ctr"/>
              <a:r>
                <a:rPr lang="ka-GE" sz="1600" dirty="0" smtClean="0"/>
                <a:t>სერვისების გაფართოება</a:t>
              </a:r>
              <a:endParaRPr lang="en-US" sz="1600" dirty="0"/>
            </a:p>
          </p:txBody>
        </p:sp>
      </p:grpSp>
    </p:spTree>
    <p:extLst>
      <p:ext uri="{BB962C8B-B14F-4D97-AF65-F5344CB8AC3E}">
        <p14:creationId xmlns:p14="http://schemas.microsoft.com/office/powerpoint/2010/main" val="2419845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le 51"/>
          <p:cNvSpPr txBox="1">
            <a:spLocks/>
          </p:cNvSpPr>
          <p:nvPr/>
        </p:nvSpPr>
        <p:spPr>
          <a:xfrm rot="10800000" flipH="1" flipV="1">
            <a:off x="-1" y="-2017"/>
            <a:ext cx="7097195" cy="995879"/>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cxnSp>
        <p:nvCxnSpPr>
          <p:cNvPr id="91" name="Straight Arrow Connector 90"/>
          <p:cNvCxnSpPr/>
          <p:nvPr/>
        </p:nvCxnSpPr>
        <p:spPr>
          <a:xfrm>
            <a:off x="9661742" y="2427689"/>
            <a:ext cx="20031" cy="400536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 name="Title 1"/>
          <p:cNvSpPr>
            <a:spLocks noGrp="1"/>
          </p:cNvSpPr>
          <p:nvPr>
            <p:ph type="title"/>
          </p:nvPr>
        </p:nvSpPr>
        <p:spPr>
          <a:xfrm>
            <a:off x="190037" y="164252"/>
            <a:ext cx="6348341" cy="785975"/>
          </a:xfrm>
        </p:spPr>
        <p:txBody>
          <a:bodyPr>
            <a:noAutofit/>
          </a:bodyPr>
          <a:lstStyle/>
          <a:p>
            <a:pPr algn="ctr"/>
            <a:r>
              <a:rPr lang="ka-GE" sz="2400" b="1" dirty="0" smtClean="0">
                <a:solidFill>
                  <a:schemeClr val="accent2">
                    <a:lumMod val="75000"/>
                  </a:schemeClr>
                </a:solidFill>
              </a:rPr>
              <a:t>ჯანდაცვის დაფინანსების სისტემის </a:t>
            </a:r>
            <a:r>
              <a:rPr lang="ka-GE" sz="2400" b="1" dirty="0">
                <a:solidFill>
                  <a:schemeClr val="accent2">
                    <a:lumMod val="75000"/>
                  </a:schemeClr>
                </a:solidFill>
              </a:rPr>
              <a:t/>
            </a:r>
            <a:br>
              <a:rPr lang="ka-GE" sz="2400" b="1" dirty="0">
                <a:solidFill>
                  <a:schemeClr val="accent2">
                    <a:lumMod val="75000"/>
                  </a:schemeClr>
                </a:solidFill>
              </a:rPr>
            </a:br>
            <a:r>
              <a:rPr lang="ka-GE" sz="2400" b="1" dirty="0">
                <a:solidFill>
                  <a:schemeClr val="accent2">
                    <a:lumMod val="75000"/>
                  </a:schemeClr>
                </a:solidFill>
              </a:rPr>
              <a:t> </a:t>
            </a:r>
            <a:r>
              <a:rPr lang="ka-GE" sz="2400" b="1" dirty="0" smtClean="0">
                <a:solidFill>
                  <a:schemeClr val="accent2">
                    <a:lumMod val="75000"/>
                  </a:schemeClr>
                </a:solidFill>
              </a:rPr>
              <a:t>არსებული მოწყობა და ხარვეზები</a:t>
            </a:r>
            <a:endParaRPr lang="en-US" sz="2400" b="1" dirty="0">
              <a:solidFill>
                <a:schemeClr val="accent2">
                  <a:lumMod val="75000"/>
                </a:schemeClr>
              </a:solidFill>
            </a:endParaRPr>
          </a:p>
        </p:txBody>
      </p:sp>
      <p:sp>
        <p:nvSpPr>
          <p:cNvPr id="4" name="TextBox 3"/>
          <p:cNvSpPr txBox="1"/>
          <p:nvPr/>
        </p:nvSpPr>
        <p:spPr>
          <a:xfrm>
            <a:off x="5011783" y="1093619"/>
            <a:ext cx="2442753" cy="646331"/>
          </a:xfrm>
          <a:prstGeom prst="rect">
            <a:avLst/>
          </a:prstGeom>
          <a:solidFill>
            <a:schemeClr val="accent3">
              <a:lumMod val="20000"/>
              <a:lumOff val="80000"/>
            </a:schemeClr>
          </a:solidFill>
          <a:ln>
            <a:solidFill>
              <a:schemeClr val="accent5">
                <a:lumMod val="75000"/>
              </a:schemeClr>
            </a:solidFill>
            <a:prstDash val="sys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ცენტრალური ბიუჯეტი</a:t>
            </a:r>
            <a:endParaRPr lang="en-US" dirty="0">
              <a:solidFill>
                <a:schemeClr val="accent1">
                  <a:lumMod val="75000"/>
                </a:schemeClr>
              </a:solidFill>
            </a:endParaRPr>
          </a:p>
        </p:txBody>
      </p:sp>
      <p:sp>
        <p:nvSpPr>
          <p:cNvPr id="5" name="TextBox 4"/>
          <p:cNvSpPr txBox="1"/>
          <p:nvPr/>
        </p:nvSpPr>
        <p:spPr>
          <a:xfrm>
            <a:off x="4508862" y="1938350"/>
            <a:ext cx="34551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ჯანდაცვის სამინისტრო=სახელმწიფო პროგრამები</a:t>
            </a:r>
            <a:endParaRPr lang="en-US" dirty="0">
              <a:solidFill>
                <a:schemeClr val="accent1">
                  <a:lumMod val="75000"/>
                </a:schemeClr>
              </a:solidFill>
            </a:endParaRPr>
          </a:p>
        </p:txBody>
      </p:sp>
      <p:sp>
        <p:nvSpPr>
          <p:cNvPr id="6" name="TextBox 5"/>
          <p:cNvSpPr txBox="1"/>
          <p:nvPr/>
        </p:nvSpPr>
        <p:spPr>
          <a:xfrm>
            <a:off x="2058970" y="3062385"/>
            <a:ext cx="2952812" cy="923330"/>
          </a:xfrm>
          <a:prstGeom prst="rect">
            <a:avLst/>
          </a:prstGeom>
          <a:solidFill>
            <a:schemeClr val="accent3">
              <a:lumMod val="40000"/>
              <a:lumOff val="60000"/>
              <a:alpha val="54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სოციალური მომსახურების სააგენტო-ჯანდაცვის დეპ.</a:t>
            </a:r>
            <a:endParaRPr lang="en-US" dirty="0">
              <a:solidFill>
                <a:schemeClr val="accent1">
                  <a:lumMod val="75000"/>
                </a:schemeClr>
              </a:solidFill>
            </a:endParaRPr>
          </a:p>
        </p:txBody>
      </p:sp>
      <p:sp>
        <p:nvSpPr>
          <p:cNvPr id="7" name="TextBox 6"/>
          <p:cNvSpPr txBox="1"/>
          <p:nvPr/>
        </p:nvSpPr>
        <p:spPr>
          <a:xfrm>
            <a:off x="5333999" y="3062385"/>
            <a:ext cx="2193327"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დაავადებათა კონტროლის ცენტრი</a:t>
            </a:r>
            <a:endParaRPr lang="en-US" dirty="0">
              <a:solidFill>
                <a:schemeClr val="accent1">
                  <a:lumMod val="75000"/>
                </a:schemeClr>
              </a:solidFill>
            </a:endParaRPr>
          </a:p>
        </p:txBody>
      </p:sp>
      <p:sp>
        <p:nvSpPr>
          <p:cNvPr id="8" name="TextBox 7"/>
          <p:cNvSpPr txBox="1"/>
          <p:nvPr/>
        </p:nvSpPr>
        <p:spPr>
          <a:xfrm>
            <a:off x="7616775" y="3062385"/>
            <a:ext cx="2919502" cy="92333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a:solidFill>
                  <a:schemeClr val="accent1">
                    <a:lumMod val="75000"/>
                  </a:schemeClr>
                </a:solidFill>
              </a:rPr>
              <a:t>სსიპ საგანგებო&amp;სასწრაფო დახმარების ცენტრი</a:t>
            </a:r>
          </a:p>
        </p:txBody>
      </p:sp>
      <p:cxnSp>
        <p:nvCxnSpPr>
          <p:cNvPr id="10" name="Straight Arrow Connector 9"/>
          <p:cNvCxnSpPr>
            <a:stCxn id="4" idx="2"/>
            <a:endCxn id="5" idx="0"/>
          </p:cNvCxnSpPr>
          <p:nvPr/>
        </p:nvCxnSpPr>
        <p:spPr>
          <a:xfrm>
            <a:off x="6233159" y="1739950"/>
            <a:ext cx="3266" cy="1984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770813" y="2584681"/>
            <a:ext cx="718457"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90405" y="2584681"/>
            <a:ext cx="19594" cy="479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flipH="1">
            <a:off x="6233159" y="2861681"/>
            <a:ext cx="3266" cy="2007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917576" y="2584681"/>
            <a:ext cx="0" cy="477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963988" y="2584681"/>
            <a:ext cx="953588"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763969" y="4363116"/>
            <a:ext cx="3333226" cy="523220"/>
          </a:xfrm>
          <a:prstGeom prst="rect">
            <a:avLst/>
          </a:prstGeom>
          <a:solidFill>
            <a:schemeClr val="accent6">
              <a:lumMod val="40000"/>
              <a:lumOff val="60000"/>
              <a:alpha val="74902"/>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chemeClr val="accent1">
                    <a:lumMod val="75000"/>
                  </a:schemeClr>
                </a:solidFill>
              </a:rPr>
              <a:t>ჰოსპიტლები-</a:t>
            </a:r>
            <a:r>
              <a:rPr lang="ka-GE" sz="1400" dirty="0" smtClean="0">
                <a:solidFill>
                  <a:srgbClr val="C00000"/>
                </a:solidFill>
              </a:rPr>
              <a:t>არასაკმარისი და ნაკლებ ხარჯეფექტური დაფინანსება</a:t>
            </a:r>
            <a:endParaRPr lang="en-US" sz="1400" dirty="0">
              <a:solidFill>
                <a:srgbClr val="C00000"/>
              </a:solidFill>
            </a:endParaRPr>
          </a:p>
        </p:txBody>
      </p:sp>
      <p:sp>
        <p:nvSpPr>
          <p:cNvPr id="33" name="TextBox 32"/>
          <p:cNvSpPr txBox="1"/>
          <p:nvPr/>
        </p:nvSpPr>
        <p:spPr>
          <a:xfrm>
            <a:off x="3461933" y="4954227"/>
            <a:ext cx="4129890" cy="523220"/>
          </a:xfrm>
          <a:prstGeom prst="rect">
            <a:avLst/>
          </a:prstGeom>
          <a:solidFill>
            <a:schemeClr val="accent6">
              <a:lumMod val="40000"/>
              <a:lumOff val="60000"/>
              <a:alpha val="76078"/>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solidFill>
                  <a:srgbClr val="0070C0"/>
                </a:solidFill>
              </a:rPr>
              <a:t>ამბულატორიები და პჯდ ცენტრები</a:t>
            </a:r>
            <a:r>
              <a:rPr lang="ka-GE" sz="1400" dirty="0" smtClean="0">
                <a:solidFill>
                  <a:srgbClr val="C00000"/>
                </a:solidFill>
              </a:rPr>
              <a:t>-დაბალი მიმართვიანობა და  არასაკმარისი დაფინანსება</a:t>
            </a:r>
            <a:endParaRPr lang="en-US" sz="1400" dirty="0">
              <a:solidFill>
                <a:srgbClr val="C00000"/>
              </a:solidFill>
            </a:endParaRPr>
          </a:p>
        </p:txBody>
      </p:sp>
      <p:sp>
        <p:nvSpPr>
          <p:cNvPr id="34" name="TextBox 33"/>
          <p:cNvSpPr txBox="1"/>
          <p:nvPr/>
        </p:nvSpPr>
        <p:spPr>
          <a:xfrm>
            <a:off x="7806144" y="4123211"/>
            <a:ext cx="1673137" cy="523220"/>
          </a:xfrm>
          <a:prstGeom prst="rect">
            <a:avLst/>
          </a:prstGeom>
          <a:solidFill>
            <a:schemeClr val="accent3">
              <a:lumMod val="20000"/>
              <a:lumOff val="8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სოფლის ექიმები და ექთნები</a:t>
            </a:r>
            <a:endParaRPr lang="en-US" sz="1400" dirty="0">
              <a:solidFill>
                <a:schemeClr val="accent1">
                  <a:lumMod val="75000"/>
                </a:schemeClr>
              </a:solidFill>
            </a:endParaRPr>
          </a:p>
        </p:txBody>
      </p:sp>
      <p:sp>
        <p:nvSpPr>
          <p:cNvPr id="35" name="TextBox 34"/>
          <p:cNvSpPr txBox="1"/>
          <p:nvPr/>
        </p:nvSpPr>
        <p:spPr>
          <a:xfrm>
            <a:off x="7806144" y="4710629"/>
            <a:ext cx="1643745" cy="738664"/>
          </a:xfrm>
          <a:prstGeom prst="rect">
            <a:avLst/>
          </a:prstGeom>
          <a:solidFill>
            <a:srgbClr val="EDEDED"/>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სასწრაფო დახმარების სამსახური</a:t>
            </a:r>
            <a:endParaRPr lang="en-US" sz="1400" dirty="0">
              <a:solidFill>
                <a:schemeClr val="accent1">
                  <a:lumMod val="75000"/>
                </a:schemeClr>
              </a:solidFill>
            </a:endParaRPr>
          </a:p>
        </p:txBody>
      </p:sp>
      <p:cxnSp>
        <p:nvCxnSpPr>
          <p:cNvPr id="37" name="Straight Connector 36"/>
          <p:cNvCxnSpPr/>
          <p:nvPr/>
        </p:nvCxnSpPr>
        <p:spPr>
          <a:xfrm>
            <a:off x="10249988" y="3985715"/>
            <a:ext cx="0" cy="968512"/>
          </a:xfrm>
          <a:prstGeom prst="line">
            <a:avLst/>
          </a:prstGeom>
          <a:ln>
            <a:no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endCxn id="34" idx="3"/>
          </p:cNvCxnSpPr>
          <p:nvPr/>
        </p:nvCxnSpPr>
        <p:spPr>
          <a:xfrm flipH="1">
            <a:off x="9479280" y="4384821"/>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449888" y="4968038"/>
            <a:ext cx="7707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4005235" y="4003978"/>
            <a:ext cx="0" cy="289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6512978" y="3971291"/>
            <a:ext cx="4957" cy="252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604478" y="3961454"/>
            <a:ext cx="1403" cy="9692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168836" y="3978667"/>
            <a:ext cx="9478" cy="929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077575" y="6133266"/>
            <a:ext cx="5423745" cy="492443"/>
          </a:xfrm>
          <a:prstGeom prst="rect">
            <a:avLst/>
          </a:prstGeom>
          <a:solidFill>
            <a:schemeClr val="accent6">
              <a:lumMod val="40000"/>
              <a:lumOff val="6000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300" dirty="0">
                <a:solidFill>
                  <a:schemeClr val="accent1">
                    <a:lumMod val="75000"/>
                  </a:schemeClr>
                </a:solidFill>
              </a:rPr>
              <a:t>საზ.ჯანდაცვის ლაბორატორიები და </a:t>
            </a:r>
            <a:r>
              <a:rPr lang="ka-GE" sz="1300" dirty="0" smtClean="0">
                <a:solidFill>
                  <a:schemeClr val="accent1">
                    <a:lumMod val="75000"/>
                  </a:schemeClr>
                </a:solidFill>
              </a:rPr>
              <a:t>ცენტრები- </a:t>
            </a:r>
            <a:r>
              <a:rPr lang="ka-GE" sz="1300" dirty="0" smtClean="0">
                <a:solidFill>
                  <a:srgbClr val="C00000"/>
                </a:solidFill>
              </a:rPr>
              <a:t>ძირითადად</a:t>
            </a:r>
            <a:r>
              <a:rPr lang="ka-GE" sz="1300" dirty="0" smtClean="0">
                <a:solidFill>
                  <a:schemeClr val="accent1">
                    <a:lumMod val="75000"/>
                  </a:schemeClr>
                </a:solidFill>
              </a:rPr>
              <a:t> </a:t>
            </a:r>
            <a:r>
              <a:rPr lang="ka-GE" sz="1300" dirty="0" smtClean="0">
                <a:solidFill>
                  <a:srgbClr val="C00000"/>
                </a:solidFill>
              </a:rPr>
              <a:t>ორიენტირებულია</a:t>
            </a:r>
            <a:r>
              <a:rPr lang="ka-GE" sz="1300" dirty="0" smtClean="0">
                <a:solidFill>
                  <a:schemeClr val="accent1">
                    <a:lumMod val="75000"/>
                  </a:schemeClr>
                </a:solidFill>
              </a:rPr>
              <a:t> </a:t>
            </a:r>
            <a:r>
              <a:rPr lang="ka-GE" sz="1300" dirty="0" smtClean="0">
                <a:solidFill>
                  <a:srgbClr val="C00000"/>
                </a:solidFill>
              </a:rPr>
              <a:t>ვაქცინაციაზე. საჭიროა სერვისების გაფართოება</a:t>
            </a:r>
          </a:p>
        </p:txBody>
      </p:sp>
      <p:cxnSp>
        <p:nvCxnSpPr>
          <p:cNvPr id="51" name="Straight Arrow Connector 50"/>
          <p:cNvCxnSpPr/>
          <p:nvPr/>
        </p:nvCxnSpPr>
        <p:spPr>
          <a:xfrm flipH="1">
            <a:off x="3082458" y="4023265"/>
            <a:ext cx="2554" cy="2146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389711" y="4003978"/>
            <a:ext cx="7236" cy="1548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161171" y="5534304"/>
            <a:ext cx="5130157" cy="523220"/>
          </a:xfrm>
          <a:prstGeom prst="rect">
            <a:avLst/>
          </a:prstGeom>
          <a:solidFill>
            <a:schemeClr val="accent6">
              <a:lumMod val="60000"/>
              <a:lumOff val="40000"/>
              <a:alpha val="49020"/>
            </a:schemeClr>
          </a:solidFill>
          <a:ln>
            <a:solidFill>
              <a:schemeClr val="accent5">
                <a:lumMod val="75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a:solidFill>
                  <a:schemeClr val="accent1">
                    <a:lumMod val="75000"/>
                  </a:schemeClr>
                </a:solidFill>
              </a:rPr>
              <a:t>       წამლები და სამედიცინო დანიშნულების </a:t>
            </a:r>
            <a:r>
              <a:rPr lang="ka-GE" sz="1400" dirty="0" smtClean="0">
                <a:solidFill>
                  <a:schemeClr val="accent1">
                    <a:lumMod val="75000"/>
                  </a:schemeClr>
                </a:solidFill>
              </a:rPr>
              <a:t>საგნები</a:t>
            </a:r>
            <a:r>
              <a:rPr lang="en-US" sz="1400" dirty="0" smtClean="0">
                <a:solidFill>
                  <a:schemeClr val="accent1">
                    <a:lumMod val="75000"/>
                  </a:schemeClr>
                </a:solidFill>
              </a:rPr>
              <a:t>-</a:t>
            </a:r>
            <a:r>
              <a:rPr lang="ka-GE" sz="1400" dirty="0" smtClean="0">
                <a:solidFill>
                  <a:srgbClr val="C00000"/>
                </a:solidFill>
              </a:rPr>
              <a:t>სახელმწიფოს მიერ მინიმალური ოდენობით დაფინანსება</a:t>
            </a:r>
            <a:endParaRPr lang="en-US" sz="1400" dirty="0">
              <a:solidFill>
                <a:srgbClr val="C00000"/>
              </a:solidFill>
            </a:endParaRPr>
          </a:p>
        </p:txBody>
      </p:sp>
      <p:cxnSp>
        <p:nvCxnSpPr>
          <p:cNvPr id="58" name="Straight Arrow Connector 57"/>
          <p:cNvCxnSpPr/>
          <p:nvPr/>
        </p:nvCxnSpPr>
        <p:spPr>
          <a:xfrm flipH="1">
            <a:off x="3364208" y="3985715"/>
            <a:ext cx="12699" cy="161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7131356" y="3803274"/>
            <a:ext cx="1" cy="1163093"/>
          </a:xfrm>
          <a:prstGeom prst="straightConnector1">
            <a:avLst/>
          </a:prstGeom>
          <a:ln>
            <a:noFill/>
            <a:tailEnd type="triangle"/>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614589" y="4408991"/>
            <a:ext cx="1243532" cy="1200329"/>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endParaRPr lang="ka-GE" dirty="0">
              <a:solidFill>
                <a:schemeClr val="accent1">
                  <a:lumMod val="75000"/>
                </a:schemeClr>
              </a:solidFill>
            </a:endParaRPr>
          </a:p>
          <a:p>
            <a:r>
              <a:rPr lang="ka-GE" dirty="0" smtClean="0">
                <a:solidFill>
                  <a:schemeClr val="accent5">
                    <a:lumMod val="75000"/>
                  </a:schemeClr>
                </a:solidFill>
              </a:rPr>
              <a:t>პაციენტი</a:t>
            </a:r>
          </a:p>
          <a:p>
            <a:endParaRPr lang="ka-GE" dirty="0">
              <a:solidFill>
                <a:schemeClr val="accent5">
                  <a:lumMod val="75000"/>
                </a:schemeClr>
              </a:solidFill>
            </a:endParaRPr>
          </a:p>
          <a:p>
            <a:endParaRPr lang="ka-GE" dirty="0">
              <a:solidFill>
                <a:schemeClr val="accent1">
                  <a:lumMod val="75000"/>
                </a:schemeClr>
              </a:solidFill>
            </a:endParaRPr>
          </a:p>
        </p:txBody>
      </p:sp>
      <p:cxnSp>
        <p:nvCxnSpPr>
          <p:cNvPr id="66" name="Straight Arrow Connector 65"/>
          <p:cNvCxnSpPr/>
          <p:nvPr/>
        </p:nvCxnSpPr>
        <p:spPr>
          <a:xfrm>
            <a:off x="2862415" y="4639143"/>
            <a:ext cx="937787" cy="21402"/>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69" name="Straight Arrow Connector 68"/>
          <p:cNvCxnSpPr/>
          <p:nvPr/>
        </p:nvCxnSpPr>
        <p:spPr>
          <a:xfrm>
            <a:off x="2882986" y="5120179"/>
            <a:ext cx="62405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1" name="Straight Arrow Connector 70"/>
          <p:cNvCxnSpPr/>
          <p:nvPr/>
        </p:nvCxnSpPr>
        <p:spPr>
          <a:xfrm>
            <a:off x="2725728" y="5692056"/>
            <a:ext cx="435443"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73" name="Straight Arrow Connector 72"/>
          <p:cNvCxnSpPr/>
          <p:nvPr/>
        </p:nvCxnSpPr>
        <p:spPr>
          <a:xfrm>
            <a:off x="2853688" y="5984433"/>
            <a:ext cx="171191" cy="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75" name="Diamond 74"/>
          <p:cNvSpPr/>
          <p:nvPr/>
        </p:nvSpPr>
        <p:spPr>
          <a:xfrm>
            <a:off x="5085161" y="1195763"/>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6" name="Oval 75"/>
          <p:cNvSpPr/>
          <p:nvPr/>
        </p:nvSpPr>
        <p:spPr>
          <a:xfrm>
            <a:off x="2152650"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7" name="Oval 76"/>
          <p:cNvSpPr/>
          <p:nvPr/>
        </p:nvSpPr>
        <p:spPr>
          <a:xfrm>
            <a:off x="5424858" y="3678363"/>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8" name="Oval 77"/>
          <p:cNvSpPr/>
          <p:nvPr/>
        </p:nvSpPr>
        <p:spPr>
          <a:xfrm>
            <a:off x="7643204" y="369091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79" name="Diamond 78"/>
          <p:cNvSpPr/>
          <p:nvPr/>
        </p:nvSpPr>
        <p:spPr>
          <a:xfrm>
            <a:off x="1660933" y="4426217"/>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0" name="Diamond 79"/>
          <p:cNvSpPr/>
          <p:nvPr/>
        </p:nvSpPr>
        <p:spPr>
          <a:xfrm>
            <a:off x="7744168" y="297978"/>
            <a:ext cx="339634" cy="378781"/>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1" name="TextBox 80"/>
          <p:cNvSpPr txBox="1"/>
          <p:nvPr/>
        </p:nvSpPr>
        <p:spPr>
          <a:xfrm>
            <a:off x="8134103" y="230441"/>
            <a:ext cx="1383200" cy="523220"/>
          </a:xfrm>
          <a:prstGeom prst="rect">
            <a:avLst/>
          </a:prstGeom>
          <a:noFill/>
        </p:spPr>
        <p:txBody>
          <a:bodyPr wrap="square" rtlCol="0">
            <a:spAutoFit/>
          </a:bodyPr>
          <a:lstStyle/>
          <a:p>
            <a:r>
              <a:rPr lang="ka-GE" sz="1400" dirty="0">
                <a:solidFill>
                  <a:schemeClr val="accent1">
                    <a:lumMod val="75000"/>
                  </a:schemeClr>
                </a:solidFill>
              </a:rPr>
              <a:t>დაფინანსების წყარო</a:t>
            </a:r>
            <a:endParaRPr lang="en-US" sz="1400" dirty="0">
              <a:solidFill>
                <a:schemeClr val="accent1">
                  <a:lumMod val="75000"/>
                </a:schemeClr>
              </a:solidFill>
            </a:endParaRPr>
          </a:p>
        </p:txBody>
      </p:sp>
      <p:sp>
        <p:nvSpPr>
          <p:cNvPr id="82" name="Oval 81"/>
          <p:cNvSpPr/>
          <p:nvPr/>
        </p:nvSpPr>
        <p:spPr>
          <a:xfrm>
            <a:off x="9667844" y="330185"/>
            <a:ext cx="267100" cy="279303"/>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p:txBody>
      </p:sp>
      <p:sp>
        <p:nvSpPr>
          <p:cNvPr id="83" name="TextBox 82"/>
          <p:cNvSpPr txBox="1"/>
          <p:nvPr/>
        </p:nvSpPr>
        <p:spPr>
          <a:xfrm>
            <a:off x="10039369" y="102647"/>
            <a:ext cx="2055441" cy="954107"/>
          </a:xfrm>
          <a:prstGeom prst="rect">
            <a:avLst/>
          </a:prstGeom>
          <a:noFill/>
        </p:spPr>
        <p:txBody>
          <a:bodyPr wrap="square" rtlCol="0">
            <a:spAutoFit/>
          </a:bodyPr>
          <a:lstStyle/>
          <a:p>
            <a:r>
              <a:rPr lang="ka-GE" sz="1400" dirty="0">
                <a:solidFill>
                  <a:schemeClr val="accent1">
                    <a:lumMod val="75000"/>
                  </a:schemeClr>
                </a:solidFill>
              </a:rPr>
              <a:t>პროგრამის </a:t>
            </a:r>
            <a:r>
              <a:rPr lang="ka-GE" sz="1400" dirty="0" smtClean="0">
                <a:solidFill>
                  <a:schemeClr val="accent1">
                    <a:lumMod val="75000"/>
                  </a:schemeClr>
                </a:solidFill>
              </a:rPr>
              <a:t>განმახორციელებელი: </a:t>
            </a:r>
            <a:r>
              <a:rPr lang="ka-GE" sz="1400" dirty="0">
                <a:solidFill>
                  <a:schemeClr val="accent1">
                    <a:lumMod val="75000"/>
                  </a:schemeClr>
                </a:solidFill>
              </a:rPr>
              <a:t>მომსახურების შემსყიდველი</a:t>
            </a:r>
            <a:endParaRPr lang="en-US" sz="1400" dirty="0">
              <a:solidFill>
                <a:schemeClr val="accent1">
                  <a:lumMod val="75000"/>
                </a:schemeClr>
              </a:solidFill>
            </a:endParaRPr>
          </a:p>
        </p:txBody>
      </p:sp>
      <p:cxnSp>
        <p:nvCxnSpPr>
          <p:cNvPr id="84" name="Straight Arrow Connector 83"/>
          <p:cNvCxnSpPr/>
          <p:nvPr/>
        </p:nvCxnSpPr>
        <p:spPr>
          <a:xfrm>
            <a:off x="2867796" y="5377689"/>
            <a:ext cx="4956519" cy="1"/>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86" name="TextBox 85"/>
          <p:cNvSpPr txBox="1"/>
          <p:nvPr/>
        </p:nvSpPr>
        <p:spPr>
          <a:xfrm>
            <a:off x="1622633" y="5570095"/>
            <a:ext cx="1243532" cy="1200329"/>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ka-GE" dirty="0">
                <a:solidFill>
                  <a:schemeClr val="accent5">
                    <a:lumMod val="75000"/>
                  </a:schemeClr>
                </a:solidFill>
              </a:rPr>
              <a:t> </a:t>
            </a:r>
            <a:endParaRPr lang="ka-GE" dirty="0" smtClean="0">
              <a:solidFill>
                <a:schemeClr val="accent5">
                  <a:lumMod val="75000"/>
                </a:schemeClr>
              </a:solidFill>
            </a:endParaRPr>
          </a:p>
          <a:p>
            <a:pPr algn="ctr"/>
            <a:r>
              <a:rPr lang="ka-GE" dirty="0" smtClean="0">
                <a:solidFill>
                  <a:schemeClr val="accent5">
                    <a:lumMod val="75000"/>
                  </a:schemeClr>
                </a:solidFill>
              </a:rPr>
              <a:t>კერძო დაზღვევა</a:t>
            </a:r>
            <a:endParaRPr lang="ka-GE" dirty="0">
              <a:solidFill>
                <a:schemeClr val="accent5">
                  <a:lumMod val="75000"/>
                </a:schemeClr>
              </a:solidFill>
            </a:endParaRPr>
          </a:p>
          <a:p>
            <a:pPr algn="ctr"/>
            <a:endParaRPr lang="ka-GE" dirty="0">
              <a:solidFill>
                <a:schemeClr val="accent1">
                  <a:lumMod val="75000"/>
                </a:schemeClr>
              </a:solidFill>
            </a:endParaRPr>
          </a:p>
        </p:txBody>
      </p:sp>
      <p:sp>
        <p:nvSpPr>
          <p:cNvPr id="87" name="Diamond 86"/>
          <p:cNvSpPr/>
          <p:nvPr/>
        </p:nvSpPr>
        <p:spPr>
          <a:xfrm>
            <a:off x="1656244" y="5743120"/>
            <a:ext cx="183487" cy="246567"/>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accent1">
                  <a:lumMod val="75000"/>
                </a:schemeClr>
              </a:solidFill>
            </a:endParaRPr>
          </a:p>
        </p:txBody>
      </p:sp>
      <p:sp>
        <p:nvSpPr>
          <p:cNvPr id="89" name="TextBox 88"/>
          <p:cNvSpPr txBox="1"/>
          <p:nvPr/>
        </p:nvSpPr>
        <p:spPr>
          <a:xfrm>
            <a:off x="8291329" y="1904469"/>
            <a:ext cx="2244949" cy="523220"/>
          </a:xfrm>
          <a:prstGeom prst="rect">
            <a:avLst/>
          </a:prstGeom>
          <a:solidFill>
            <a:schemeClr val="accent3">
              <a:lumMod val="20000"/>
              <a:lumOff val="80000"/>
            </a:schemeClr>
          </a:solidFill>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400" dirty="0">
                <a:solidFill>
                  <a:schemeClr val="accent1">
                    <a:lumMod val="75000"/>
                  </a:schemeClr>
                </a:solidFill>
              </a:rPr>
              <a:t>ადგილობრივი თვითმმართველობა</a:t>
            </a:r>
            <a:endParaRPr lang="en-US" sz="1400" dirty="0">
              <a:solidFill>
                <a:schemeClr val="accent1">
                  <a:lumMod val="75000"/>
                </a:schemeClr>
              </a:solidFill>
            </a:endParaRPr>
          </a:p>
        </p:txBody>
      </p:sp>
      <p:cxnSp>
        <p:nvCxnSpPr>
          <p:cNvPr id="101" name="Straight Connector 100"/>
          <p:cNvCxnSpPr>
            <a:stCxn id="4" idx="3"/>
          </p:cNvCxnSpPr>
          <p:nvPr/>
        </p:nvCxnSpPr>
        <p:spPr>
          <a:xfrm flipV="1">
            <a:off x="7454535" y="1410514"/>
            <a:ext cx="1763488" cy="627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3" name="Straight Arrow Connector 102"/>
          <p:cNvCxnSpPr/>
          <p:nvPr/>
        </p:nvCxnSpPr>
        <p:spPr>
          <a:xfrm>
            <a:off x="9231087" y="1410514"/>
            <a:ext cx="13063" cy="49395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88" name="Straight Arrow Connector 87"/>
          <p:cNvCxnSpPr/>
          <p:nvPr/>
        </p:nvCxnSpPr>
        <p:spPr>
          <a:xfrm flipH="1" flipV="1">
            <a:off x="8501321" y="6424262"/>
            <a:ext cx="1180452" cy="8789"/>
          </a:xfrm>
          <a:prstGeom prst="straightConnector1">
            <a:avLst/>
          </a:prstGeom>
          <a:ln>
            <a:solidFill>
              <a:srgbClr val="ED7D3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0252390" y="4023265"/>
            <a:ext cx="0" cy="968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538438" y="3985715"/>
            <a:ext cx="16213" cy="2221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9413" y="1170609"/>
            <a:ext cx="3900626" cy="1815882"/>
          </a:xfrm>
          <a:prstGeom prst="rect">
            <a:avLst/>
          </a:prstGeom>
          <a:noFill/>
        </p:spPr>
        <p:txBody>
          <a:bodyPr wrap="square" rtlCol="0">
            <a:spAutoFit/>
          </a:bodyPr>
          <a:lstStyle/>
          <a:p>
            <a:pPr marL="285750" indent="-285750">
              <a:buFont typeface="Wingdings" panose="05000000000000000000" pitchFamily="2" charset="2"/>
              <a:buChar char="q"/>
            </a:pPr>
            <a:r>
              <a:rPr lang="ka-GE" sz="1400" dirty="0" smtClean="0"/>
              <a:t>დაფინანსების წყაროების ფრაგმენტაცია</a:t>
            </a:r>
          </a:p>
          <a:p>
            <a:pPr marL="285750" indent="-285750">
              <a:buFont typeface="Wingdings" panose="05000000000000000000" pitchFamily="2" charset="2"/>
              <a:buChar char="q"/>
            </a:pPr>
            <a:r>
              <a:rPr lang="ka-GE" sz="1400" dirty="0" smtClean="0"/>
              <a:t>პარალელური ნაკადები სხვადასხვა წყაროდან</a:t>
            </a:r>
          </a:p>
          <a:p>
            <a:pPr marL="285750" indent="-285750">
              <a:buFont typeface="Wingdings" panose="05000000000000000000" pitchFamily="2" charset="2"/>
              <a:buChar char="q"/>
            </a:pPr>
            <a:r>
              <a:rPr lang="ka-GE" sz="1400" dirty="0" smtClean="0"/>
              <a:t>პაციენტის მიერ ჯიბიდან გადახდა კვლავ 52%-ზე მაღალია რადგან სერვისებით მოცვა სხვადასხვა ჯგუფებისთვის არათანაბარია </a:t>
            </a:r>
          </a:p>
          <a:p>
            <a:endParaRPr lang="en-US" sz="1400" dirty="0"/>
          </a:p>
        </p:txBody>
      </p:sp>
    </p:spTree>
    <p:extLst>
      <p:ext uri="{BB962C8B-B14F-4D97-AF65-F5344CB8AC3E}">
        <p14:creationId xmlns:p14="http://schemas.microsoft.com/office/powerpoint/2010/main" val="1337126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rot="10800000" flipH="1" flipV="1">
            <a:off x="7215829" y="632434"/>
            <a:ext cx="4976171"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bg1">
              <a:lumMod val="85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endParaRPr lang="en-US" kern="0">
              <a:solidFill>
                <a:srgbClr val="000000"/>
              </a:solidFill>
              <a:latin typeface="Source Sans Pro Light"/>
            </a:endParaRPr>
          </a:p>
        </p:txBody>
      </p:sp>
      <p:sp>
        <p:nvSpPr>
          <p:cNvPr id="2" name="Title 1"/>
          <p:cNvSpPr>
            <a:spLocks noGrp="1"/>
          </p:cNvSpPr>
          <p:nvPr>
            <p:ph type="title"/>
          </p:nvPr>
        </p:nvSpPr>
        <p:spPr>
          <a:xfrm>
            <a:off x="7274941" y="710684"/>
            <a:ext cx="3178751" cy="1143000"/>
          </a:xfrm>
        </p:spPr>
        <p:txBody>
          <a:bodyPr>
            <a:normAutofit fontScale="90000"/>
          </a:bodyPr>
          <a:lstStyle/>
          <a:p>
            <a:r>
              <a:rPr lang="ka-GE" sz="1600" dirty="0">
                <a:solidFill>
                  <a:srgbClr val="002060"/>
                </a:solidFill>
              </a:rPr>
              <a:t>ჯანმრთელობის  სავალდებულო და</a:t>
            </a:r>
            <a:br>
              <a:rPr lang="ka-GE" sz="1600" dirty="0">
                <a:solidFill>
                  <a:srgbClr val="002060"/>
                </a:solidFill>
              </a:rPr>
            </a:br>
            <a:r>
              <a:rPr lang="ka-GE" sz="1600" dirty="0">
                <a:solidFill>
                  <a:srgbClr val="002060"/>
                </a:solidFill>
              </a:rPr>
              <a:t> საბიუჯეტო დაზღვევით </a:t>
            </a:r>
            <a:br>
              <a:rPr lang="ka-GE" sz="1600" dirty="0">
                <a:solidFill>
                  <a:srgbClr val="002060"/>
                </a:solidFill>
              </a:rPr>
            </a:br>
            <a:r>
              <a:rPr lang="ka-GE" sz="1600" dirty="0">
                <a:solidFill>
                  <a:srgbClr val="002060"/>
                </a:solidFill>
              </a:rPr>
              <a:t>გათვალისწინებული მომსახურებების </a:t>
            </a:r>
            <a:br>
              <a:rPr lang="ka-GE" sz="1600" dirty="0">
                <a:solidFill>
                  <a:srgbClr val="002060"/>
                </a:solidFill>
              </a:rPr>
            </a:br>
            <a:r>
              <a:rPr lang="ka-GE" sz="1600" dirty="0">
                <a:solidFill>
                  <a:srgbClr val="002060"/>
                </a:solidFill>
              </a:rPr>
              <a:t>მოცულობის შედარება</a:t>
            </a:r>
            <a:r>
              <a:rPr lang="en-US" sz="1600" dirty="0">
                <a:solidFill>
                  <a:srgbClr val="002060"/>
                </a:solidFill>
              </a:rPr>
              <a:t/>
            </a:r>
            <a:br>
              <a:rPr lang="en-US" sz="1600" dirty="0">
                <a:solidFill>
                  <a:srgbClr val="002060"/>
                </a:solidFill>
              </a:rPr>
            </a:br>
            <a:endParaRPr lang="en-US" sz="1600" dirty="0">
              <a:solidFill>
                <a:srgbClr val="002060"/>
              </a:solidFill>
            </a:endParaRPr>
          </a:p>
        </p:txBody>
      </p:sp>
      <p:sp>
        <p:nvSpPr>
          <p:cNvPr id="6" name="Isosceles Triangle 5"/>
          <p:cNvSpPr/>
          <p:nvPr/>
        </p:nvSpPr>
        <p:spPr>
          <a:xfrm>
            <a:off x="6127850" y="2402638"/>
            <a:ext cx="4464982" cy="3572313"/>
          </a:xfrm>
          <a:prstGeom prst="triangle">
            <a:avLst/>
          </a:prstGeom>
          <a:solidFill>
            <a:schemeClr val="accent5">
              <a:lumMod val="40000"/>
              <a:lumOff val="60000"/>
              <a:alpha val="6902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algn="ctr" defTabSz="914400">
              <a:defRPr/>
            </a:pPr>
            <a:endParaRPr lang="en-US" kern="0">
              <a:solidFill>
                <a:prstClr val="white"/>
              </a:solidFill>
              <a:latin typeface="Calibri" panose="020F0502020204030204"/>
            </a:endParaRPr>
          </a:p>
        </p:txBody>
      </p:sp>
      <p:sp>
        <p:nvSpPr>
          <p:cNvPr id="7" name="Isosceles Triangle 6"/>
          <p:cNvSpPr/>
          <p:nvPr/>
        </p:nvSpPr>
        <p:spPr>
          <a:xfrm>
            <a:off x="1524001" y="1576111"/>
            <a:ext cx="5629275" cy="5119964"/>
          </a:xfrm>
          <a:prstGeom prst="triangle">
            <a:avLst>
              <a:gd name="adj" fmla="val 50621"/>
            </a:avLst>
          </a:prstGeom>
          <a:solidFill>
            <a:schemeClr val="accent1">
              <a:lumMod val="40000"/>
              <a:lumOff val="60000"/>
            </a:schemeClr>
          </a:solidFill>
          <a:ln w="12700" cap="flat" cmpd="sng" algn="ctr">
            <a:noFill/>
            <a:prstDash val="solid"/>
            <a:miter lim="800000"/>
          </a:ln>
          <a:effectLst>
            <a:outerShdw blurRad="304800" dist="38100" dir="18900000" sx="104000" sy="104000" algn="bl" rotWithShape="0">
              <a:prstClr val="black">
                <a:alpha val="32000"/>
              </a:prstClr>
            </a:outerShdw>
          </a:effectLst>
          <a:scene3d>
            <a:camera prst="orthographicFront"/>
            <a:lightRig rig="twoPt" dir="t"/>
          </a:scene3d>
          <a:sp3d/>
        </p:spPr>
        <p:txBody>
          <a:bodyPr rtlCol="0" anchor="ctr"/>
          <a:lstStyle/>
          <a:p>
            <a:pPr marL="214313" indent="-214313" defTabSz="685800">
              <a:buFont typeface="Wingdings" panose="05000000000000000000" pitchFamily="2" charset="2"/>
              <a:buChar char="ü"/>
              <a:defRPr/>
            </a:pPr>
            <a:endParaRPr lang="ka-GE" sz="1200" dirty="0">
              <a:solidFill>
                <a:srgbClr val="1F497D">
                  <a:lumMod val="75000"/>
                </a:srgbClr>
              </a:solidFill>
            </a:endParaRPr>
          </a:p>
        </p:txBody>
      </p:sp>
      <p:sp>
        <p:nvSpPr>
          <p:cNvPr id="9" name="TextBox 8"/>
          <p:cNvSpPr txBox="1"/>
          <p:nvPr/>
        </p:nvSpPr>
        <p:spPr>
          <a:xfrm>
            <a:off x="598691" y="1639988"/>
            <a:ext cx="3527438" cy="584775"/>
          </a:xfrm>
          <a:prstGeom prst="rect">
            <a:avLst/>
          </a:prstGeom>
          <a:noFill/>
        </p:spPr>
        <p:txBody>
          <a:bodyPr wrap="square" rtlCol="0">
            <a:spAutoFit/>
          </a:bodyPr>
          <a:lstStyle/>
          <a:p>
            <a:pPr algn="ctr" defTabSz="914240">
              <a:defRPr/>
            </a:pPr>
            <a:r>
              <a:rPr lang="ka-GE" sz="1600" kern="0" dirty="0">
                <a:solidFill>
                  <a:srgbClr val="2DA4E6">
                    <a:lumMod val="50000"/>
                  </a:srgbClr>
                </a:solidFill>
              </a:rPr>
              <a:t>გერმანია-სავალდებულო დაზღვევა</a:t>
            </a:r>
          </a:p>
          <a:p>
            <a:pPr algn="ctr" defTabSz="914240">
              <a:defRPr/>
            </a:pPr>
            <a:endParaRPr lang="en-US" sz="1600" kern="0" dirty="0">
              <a:solidFill>
                <a:srgbClr val="006BC1"/>
              </a:solidFill>
              <a:latin typeface="Calibri Light" panose="020F0302020204030204" pitchFamily="34" charset="0"/>
              <a:cs typeface="Calibri Light" panose="020F0302020204030204" pitchFamily="34" charset="0"/>
            </a:endParaRPr>
          </a:p>
        </p:txBody>
      </p:sp>
      <p:sp>
        <p:nvSpPr>
          <p:cNvPr id="10" name="TextBox 9"/>
          <p:cNvSpPr txBox="1"/>
          <p:nvPr/>
        </p:nvSpPr>
        <p:spPr>
          <a:xfrm>
            <a:off x="3562350" y="2680831"/>
            <a:ext cx="3200400" cy="3970318"/>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dirty="0">
                <a:solidFill>
                  <a:srgbClr val="1F497D">
                    <a:lumMod val="75000"/>
                  </a:srgbClr>
                </a:solidFill>
              </a:rPr>
              <a:t>გეგმიური და </a:t>
            </a:r>
          </a:p>
          <a:p>
            <a:pPr defTabSz="685800">
              <a:defRPr/>
            </a:pPr>
            <a:r>
              <a:rPr lang="ka-GE" sz="1400" dirty="0">
                <a:solidFill>
                  <a:srgbClr val="1F497D">
                    <a:lumMod val="75000"/>
                  </a:srgbClr>
                </a:solidFill>
              </a:rPr>
              <a:t>  გადაუდებელი </a:t>
            </a:r>
          </a:p>
          <a:p>
            <a:pPr defTabSz="685800">
              <a:defRPr/>
            </a:pPr>
            <a:r>
              <a:rPr lang="ka-GE" sz="1400" dirty="0">
                <a:solidFill>
                  <a:srgbClr val="1F497D">
                    <a:lumMod val="75000"/>
                  </a:srgbClr>
                </a:solidFill>
              </a:rPr>
              <a:t>ამბულატორია და</a:t>
            </a:r>
          </a:p>
          <a:p>
            <a:pPr defTabSz="685800">
              <a:defRPr/>
            </a:pPr>
            <a:r>
              <a:rPr lang="ka-GE" sz="1400" dirty="0">
                <a:solidFill>
                  <a:srgbClr val="1F497D">
                    <a:lumMod val="75000"/>
                  </a:srgbClr>
                </a:solidFill>
              </a:rPr>
              <a:t> ქირურგია</a:t>
            </a:r>
          </a:p>
          <a:p>
            <a:pPr marL="214313" indent="-214313" defTabSz="685800">
              <a:buFont typeface="Wingdings" panose="05000000000000000000" pitchFamily="2" charset="2"/>
              <a:buChar char="ü"/>
              <a:defRPr/>
            </a:pPr>
            <a:r>
              <a:rPr lang="ka-GE" sz="1400" dirty="0">
                <a:solidFill>
                  <a:srgbClr val="1F497D">
                    <a:lumMod val="75000"/>
                  </a:srgbClr>
                </a:solidFill>
              </a:rPr>
              <a:t>მედიკამენტები</a:t>
            </a:r>
          </a:p>
          <a:p>
            <a:pPr marL="214313" indent="-214313" defTabSz="685800">
              <a:buFont typeface="Wingdings" panose="05000000000000000000" pitchFamily="2" charset="2"/>
              <a:buChar char="ü"/>
              <a:defRPr/>
            </a:pPr>
            <a:r>
              <a:rPr lang="ka-GE" sz="1400" dirty="0">
                <a:solidFill>
                  <a:srgbClr val="1F497D">
                    <a:lumMod val="75000"/>
                  </a:srgbClr>
                </a:solidFill>
              </a:rPr>
              <a:t>ონკოლოგია </a:t>
            </a:r>
          </a:p>
          <a:p>
            <a:pPr marL="214313" indent="-214313" defTabSz="685800">
              <a:buFont typeface="Wingdings" panose="05000000000000000000" pitchFamily="2" charset="2"/>
              <a:buChar char="ü"/>
              <a:defRPr/>
            </a:pPr>
            <a:r>
              <a:rPr lang="ka-GE" sz="1400" dirty="0">
                <a:solidFill>
                  <a:srgbClr val="1F497D">
                    <a:lumMod val="75000"/>
                  </a:srgbClr>
                </a:solidFill>
              </a:rPr>
              <a:t>პალიატიური ზრუნვა</a:t>
            </a:r>
          </a:p>
          <a:p>
            <a:pPr marL="214313" indent="-214313" defTabSz="685800">
              <a:buFont typeface="Wingdings" panose="05000000000000000000" pitchFamily="2" charset="2"/>
              <a:buChar char="ü"/>
              <a:defRPr/>
            </a:pPr>
            <a:r>
              <a:rPr lang="ka-GE" sz="1400" dirty="0">
                <a:solidFill>
                  <a:srgbClr val="1F497D">
                    <a:lumMod val="75000"/>
                  </a:srgbClr>
                </a:solidFill>
              </a:rPr>
              <a:t>მშობიარობა</a:t>
            </a:r>
          </a:p>
          <a:p>
            <a:pPr marL="214313" indent="-214313" defTabSz="685800">
              <a:buFont typeface="Wingdings" panose="05000000000000000000" pitchFamily="2" charset="2"/>
              <a:buChar char="ü"/>
              <a:defRPr/>
            </a:pPr>
            <a:r>
              <a:rPr lang="ka-GE" sz="1400" dirty="0">
                <a:solidFill>
                  <a:srgbClr val="1F497D">
                    <a:lumMod val="75000"/>
                  </a:srgbClr>
                </a:solidFill>
              </a:rPr>
              <a:t>პრევენცია</a:t>
            </a:r>
          </a:p>
          <a:p>
            <a:pPr marL="214313" indent="-214313" defTabSz="685800">
              <a:buFont typeface="Wingdings" panose="05000000000000000000" pitchFamily="2" charset="2"/>
              <a:buChar char="ü"/>
              <a:defRPr/>
            </a:pPr>
            <a:r>
              <a:rPr lang="ka-GE" sz="1400" dirty="0" smtClean="0">
                <a:solidFill>
                  <a:srgbClr val="1F497D">
                    <a:lumMod val="75000"/>
                  </a:srgbClr>
                </a:solidFill>
              </a:rPr>
              <a:t>შინ </a:t>
            </a:r>
            <a:r>
              <a:rPr lang="ka-GE" sz="1400" dirty="0">
                <a:solidFill>
                  <a:srgbClr val="1F497D">
                    <a:lumMod val="75000"/>
                  </a:srgbClr>
                </a:solidFill>
              </a:rPr>
              <a:t>მოვლა</a:t>
            </a:r>
          </a:p>
          <a:p>
            <a:pPr marL="214313" indent="-214313" defTabSz="685800">
              <a:buFont typeface="Wingdings" panose="05000000000000000000" pitchFamily="2" charset="2"/>
              <a:buChar char="ü"/>
              <a:defRPr/>
            </a:pPr>
            <a:r>
              <a:rPr lang="ka-GE" sz="1400" dirty="0">
                <a:solidFill>
                  <a:srgbClr val="1F497D">
                    <a:lumMod val="75000"/>
                  </a:srgbClr>
                </a:solidFill>
              </a:rPr>
              <a:t>რეაბილიტაცია</a:t>
            </a:r>
          </a:p>
          <a:p>
            <a:pPr marL="214313" indent="-214313" defTabSz="685800">
              <a:buFont typeface="Wingdings" panose="05000000000000000000" pitchFamily="2" charset="2"/>
              <a:buChar char="ü"/>
              <a:defRPr/>
            </a:pPr>
            <a:r>
              <a:rPr lang="ka-GE" sz="1400" dirty="0">
                <a:solidFill>
                  <a:srgbClr val="1F497D">
                    <a:lumMod val="75000"/>
                  </a:srgbClr>
                </a:solidFill>
              </a:rPr>
              <a:t>სტომატოლოგია</a:t>
            </a:r>
          </a:p>
          <a:p>
            <a:pPr marL="214313" indent="-214313" defTabSz="685800">
              <a:buFont typeface="Wingdings" panose="05000000000000000000" pitchFamily="2" charset="2"/>
              <a:buChar char="ü"/>
              <a:defRPr/>
            </a:pPr>
            <a:r>
              <a:rPr lang="ka-GE" sz="1400" dirty="0">
                <a:solidFill>
                  <a:srgbClr val="1F497D">
                    <a:lumMod val="75000"/>
                  </a:srgbClr>
                </a:solidFill>
              </a:rPr>
              <a:t>ბავშვთა გეგმიური შემოწმება</a:t>
            </a:r>
          </a:p>
          <a:p>
            <a:pPr marL="214313" indent="-214313" defTabSz="685800">
              <a:buFont typeface="Wingdings" panose="05000000000000000000" pitchFamily="2" charset="2"/>
              <a:buChar char="ü"/>
              <a:defRPr/>
            </a:pPr>
            <a:r>
              <a:rPr lang="ka-GE" sz="1400" dirty="0">
                <a:solidFill>
                  <a:srgbClr val="1F497D">
                    <a:lumMod val="75000"/>
                  </a:srgbClr>
                </a:solidFill>
              </a:rPr>
              <a:t>ხელოვნური განაყოფიერება</a:t>
            </a:r>
          </a:p>
          <a:p>
            <a:pPr marL="214313" indent="-214313" defTabSz="685800">
              <a:buFont typeface="Wingdings" panose="05000000000000000000" pitchFamily="2" charset="2"/>
              <a:buChar char="ü"/>
              <a:defRPr/>
            </a:pPr>
            <a:r>
              <a:rPr lang="ka-GE" sz="1400" dirty="0">
                <a:solidFill>
                  <a:srgbClr val="1F497D">
                    <a:lumMod val="75000"/>
                  </a:srgbClr>
                </a:solidFill>
              </a:rPr>
              <a:t>შრომის/ფსიქო/სოციო თერაპია </a:t>
            </a:r>
          </a:p>
          <a:p>
            <a:pPr marL="214313" indent="-214313" defTabSz="685800">
              <a:buFont typeface="Wingdings" panose="05000000000000000000" pitchFamily="2" charset="2"/>
              <a:buChar char="ü"/>
              <a:defRPr/>
            </a:pPr>
            <a:r>
              <a:rPr lang="ka-GE" sz="1400" dirty="0">
                <a:solidFill>
                  <a:srgbClr val="1F497D">
                    <a:lumMod val="75000"/>
                  </a:srgbClr>
                </a:solidFill>
              </a:rPr>
              <a:t>პედიატრიული მომსახურება და სხვა</a:t>
            </a:r>
          </a:p>
          <a:p>
            <a:endParaRPr lang="en-US" sz="1400" dirty="0"/>
          </a:p>
        </p:txBody>
      </p:sp>
      <p:sp>
        <p:nvSpPr>
          <p:cNvPr id="11" name="TextBox 10"/>
          <p:cNvSpPr txBox="1"/>
          <p:nvPr/>
        </p:nvSpPr>
        <p:spPr>
          <a:xfrm>
            <a:off x="3717214" y="2224763"/>
            <a:ext cx="1242848" cy="507831"/>
          </a:xfrm>
          <a:prstGeom prst="rect">
            <a:avLst/>
          </a:prstGeom>
          <a:noFill/>
        </p:spPr>
        <p:txBody>
          <a:bodyPr wrap="square" rtlCol="0">
            <a:spAutoFit/>
          </a:bodyPr>
          <a:lstStyle/>
          <a:p>
            <a:pPr algn="ctr" defTabSz="685800">
              <a:defRPr/>
            </a:pPr>
            <a:r>
              <a:rPr lang="ka-GE" sz="1350" b="1" kern="0" dirty="0">
                <a:solidFill>
                  <a:srgbClr val="C00000"/>
                </a:solidFill>
              </a:rPr>
              <a:t>100%-ით ანაზღაურება</a:t>
            </a:r>
            <a:endParaRPr lang="en-US" sz="1350" b="1" kern="0" dirty="0">
              <a:solidFill>
                <a:srgbClr val="C00000"/>
              </a:solidFill>
            </a:endParaRPr>
          </a:p>
        </p:txBody>
      </p:sp>
      <p:sp>
        <p:nvSpPr>
          <p:cNvPr id="12" name="TextBox 11"/>
          <p:cNvSpPr txBox="1"/>
          <p:nvPr/>
        </p:nvSpPr>
        <p:spPr>
          <a:xfrm>
            <a:off x="7534114" y="3611101"/>
            <a:ext cx="2533970" cy="2031325"/>
          </a:xfrm>
          <a:prstGeom prst="rect">
            <a:avLst/>
          </a:prstGeom>
          <a:noFill/>
        </p:spPr>
        <p:txBody>
          <a:bodyPr wrap="square" rtlCol="0">
            <a:spAutoFit/>
          </a:bodyPr>
          <a:lstStyle/>
          <a:p>
            <a:pPr marL="214313" indent="-214313" defTabSz="685800">
              <a:buFont typeface="Wingdings" panose="05000000000000000000" pitchFamily="2" charset="2"/>
              <a:buChar char="ü"/>
              <a:defRPr/>
            </a:pPr>
            <a:r>
              <a:rPr lang="ka-GE" sz="1400" kern="0" dirty="0">
                <a:solidFill>
                  <a:srgbClr val="002060"/>
                </a:solidFill>
              </a:rPr>
              <a:t>გეგმიური და გადაუდებელი ამბულატორია და ქირურგია კარდიოქირურგია</a:t>
            </a:r>
          </a:p>
          <a:p>
            <a:pPr marL="214313" indent="-214313" defTabSz="685800">
              <a:buFont typeface="Wingdings" panose="05000000000000000000" pitchFamily="2" charset="2"/>
              <a:buChar char="ü"/>
              <a:defRPr/>
            </a:pPr>
            <a:r>
              <a:rPr lang="ka-GE" sz="1400" kern="0" dirty="0">
                <a:solidFill>
                  <a:srgbClr val="002060"/>
                </a:solidFill>
              </a:rPr>
              <a:t>ქიმიო, ჰორმონო, სხივური თერაპია</a:t>
            </a:r>
          </a:p>
          <a:p>
            <a:pPr marL="214313" indent="-214313" defTabSz="685800">
              <a:buFont typeface="Wingdings" panose="05000000000000000000" pitchFamily="2" charset="2"/>
              <a:buChar char="ü"/>
              <a:defRPr/>
            </a:pPr>
            <a:r>
              <a:rPr lang="ka-GE" sz="1400" kern="0" dirty="0">
                <a:solidFill>
                  <a:srgbClr val="002060"/>
                </a:solidFill>
              </a:rPr>
              <a:t>მშობიარობა</a:t>
            </a:r>
          </a:p>
          <a:p>
            <a:pPr defTabSz="685800">
              <a:defRPr/>
            </a:pPr>
            <a:endParaRPr lang="en-US" sz="1400" kern="0" dirty="0">
              <a:solidFill>
                <a:prstClr val="black"/>
              </a:solidFill>
            </a:endParaRPr>
          </a:p>
        </p:txBody>
      </p:sp>
      <p:sp>
        <p:nvSpPr>
          <p:cNvPr id="13" name="TextBox 12"/>
          <p:cNvSpPr txBox="1"/>
          <p:nvPr/>
        </p:nvSpPr>
        <p:spPr>
          <a:xfrm>
            <a:off x="7738917" y="3103270"/>
            <a:ext cx="1242848" cy="507831"/>
          </a:xfrm>
          <a:prstGeom prst="rect">
            <a:avLst/>
          </a:prstGeom>
          <a:noFill/>
        </p:spPr>
        <p:txBody>
          <a:bodyPr wrap="square" rtlCol="0">
            <a:spAutoFit/>
          </a:bodyPr>
          <a:lstStyle/>
          <a:p>
            <a:pPr algn="ctr" defTabSz="685800">
              <a:defRPr/>
            </a:pPr>
            <a:r>
              <a:rPr lang="en-US" sz="1350" b="1" kern="0" dirty="0">
                <a:solidFill>
                  <a:srgbClr val="C00000"/>
                </a:solidFill>
              </a:rPr>
              <a:t>65-75</a:t>
            </a:r>
            <a:r>
              <a:rPr lang="ka-GE" sz="1350" b="1" kern="0" dirty="0">
                <a:solidFill>
                  <a:srgbClr val="C00000"/>
                </a:solidFill>
              </a:rPr>
              <a:t>%-ით ანაზღაურება</a:t>
            </a:r>
            <a:endParaRPr lang="en-US" sz="1350" b="1" kern="0" dirty="0">
              <a:solidFill>
                <a:srgbClr val="C00000"/>
              </a:solidFill>
            </a:endParaRPr>
          </a:p>
        </p:txBody>
      </p:sp>
      <p:sp>
        <p:nvSpPr>
          <p:cNvPr id="14" name="TextBox 13"/>
          <p:cNvSpPr txBox="1"/>
          <p:nvPr/>
        </p:nvSpPr>
        <p:spPr>
          <a:xfrm>
            <a:off x="5333194" y="2094183"/>
            <a:ext cx="3770242" cy="584775"/>
          </a:xfrm>
          <a:prstGeom prst="rect">
            <a:avLst/>
          </a:prstGeom>
          <a:noFill/>
        </p:spPr>
        <p:txBody>
          <a:bodyPr wrap="square" rtlCol="0">
            <a:spAutoFit/>
          </a:bodyPr>
          <a:lstStyle/>
          <a:p>
            <a:pPr algn="ctr" defTabSz="914240">
              <a:defRPr/>
            </a:pPr>
            <a:r>
              <a:rPr lang="ka-GE" sz="1600" dirty="0" smtClean="0">
                <a:solidFill>
                  <a:srgbClr val="2DA4E6">
                    <a:lumMod val="50000"/>
                  </a:srgbClr>
                </a:solidFill>
                <a:cs typeface="Calibri Light" panose="020F0302020204030204" pitchFamily="34" charset="0"/>
              </a:rPr>
              <a:t>საქართველო-</a:t>
            </a:r>
          </a:p>
          <a:p>
            <a:pPr algn="ctr" defTabSz="914240">
              <a:defRPr/>
            </a:pPr>
            <a:r>
              <a:rPr lang="ka-GE" sz="1600" dirty="0" smtClean="0">
                <a:solidFill>
                  <a:srgbClr val="2DA4E6">
                    <a:lumMod val="50000"/>
                  </a:srgbClr>
                </a:solidFill>
                <a:cs typeface="Calibri Light" panose="020F0302020204030204" pitchFamily="34" charset="0"/>
              </a:rPr>
              <a:t>საბიუჯეტო </a:t>
            </a:r>
            <a:r>
              <a:rPr lang="ka-GE" sz="1600" dirty="0">
                <a:solidFill>
                  <a:srgbClr val="2DA4E6">
                    <a:lumMod val="50000"/>
                  </a:srgbClr>
                </a:solidFill>
                <a:cs typeface="Calibri Light" panose="020F0302020204030204" pitchFamily="34" charset="0"/>
              </a:rPr>
              <a:t>დაფინანსება</a:t>
            </a:r>
            <a:endParaRPr lang="en-US" sz="1600" dirty="0">
              <a:solidFill>
                <a:srgbClr val="2DA4E6">
                  <a:lumMod val="50000"/>
                </a:srgbClr>
              </a:solidFill>
              <a:cs typeface="Calibri Light" panose="020F0302020204030204" pitchFamily="34" charset="0"/>
            </a:endParaRPr>
          </a:p>
        </p:txBody>
      </p:sp>
      <p:pic>
        <p:nvPicPr>
          <p:cNvPr id="7172" name="Picture 4" descr="Image result for flag georgia"/>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980083" y="689597"/>
            <a:ext cx="1024538" cy="79749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176" name="Picture 8" descr="Image result for flag german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06024" y="785643"/>
            <a:ext cx="1112800" cy="10321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5" name="Title 51"/>
          <p:cNvSpPr txBox="1">
            <a:spLocks/>
          </p:cNvSpPr>
          <p:nvPr/>
        </p:nvSpPr>
        <p:spPr>
          <a:xfrm rot="10800000" flipH="1" flipV="1">
            <a:off x="204055" y="81356"/>
            <a:ext cx="7097195" cy="142228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6">
              <a:lumMod val="40000"/>
              <a:lumOff val="6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pPr algn="l">
              <a:defRPr/>
            </a:pPr>
            <a:endParaRPr lang="en-US" sz="2000" dirty="0">
              <a:solidFill>
                <a:schemeClr val="accent1">
                  <a:lumMod val="75000"/>
                </a:schemeClr>
              </a:solidFill>
              <a:latin typeface="Calibri"/>
            </a:endParaRPr>
          </a:p>
        </p:txBody>
      </p:sp>
      <p:sp>
        <p:nvSpPr>
          <p:cNvPr id="16" name="Title 1"/>
          <p:cNvSpPr txBox="1">
            <a:spLocks/>
          </p:cNvSpPr>
          <p:nvPr/>
        </p:nvSpPr>
        <p:spPr>
          <a:xfrm>
            <a:off x="260777" y="294602"/>
            <a:ext cx="6348341" cy="1061127"/>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ka-GE" sz="2400" b="1" dirty="0" smtClean="0">
                <a:solidFill>
                  <a:schemeClr val="tx2"/>
                </a:solidFill>
              </a:rPr>
              <a:t>ჯანდაცვის დაფინანსების არსებული სისტემის ფარგლებში სერვისებით მოცვა: </a:t>
            </a:r>
            <a:r>
              <a:rPr lang="ka-GE" sz="2400" b="1" dirty="0" smtClean="0">
                <a:solidFill>
                  <a:schemeClr val="accent2">
                    <a:lumMod val="75000"/>
                  </a:schemeClr>
                </a:solidFill>
              </a:rPr>
              <a:t>მიუთითებს ცვლილების აუცილებლობას</a:t>
            </a:r>
            <a:endParaRPr lang="en-US" sz="2400" b="1" dirty="0">
              <a:solidFill>
                <a:schemeClr val="accent2">
                  <a:lumMod val="75000"/>
                </a:schemeClr>
              </a:solidFill>
            </a:endParaRPr>
          </a:p>
        </p:txBody>
      </p:sp>
    </p:spTree>
    <p:extLst>
      <p:ext uri="{BB962C8B-B14F-4D97-AF65-F5344CB8AC3E}">
        <p14:creationId xmlns:p14="http://schemas.microsoft.com/office/powerpoint/2010/main" val="38896558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589736" y="2734800"/>
            <a:ext cx="8020280" cy="3125673"/>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589736" y="3701220"/>
            <a:ext cx="7409991" cy="758280"/>
          </a:xfrm>
        </p:spPr>
        <p:txBody>
          <a:bodyPr>
            <a:noAutofit/>
          </a:bodyPr>
          <a:lstStyle/>
          <a:p>
            <a:pPr algn="ctr"/>
            <a:r>
              <a:rPr lang="ka-GE" sz="36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a:t>
            </a:r>
            <a:r>
              <a:rPr lang="ka-GE" sz="3600" dirty="0" smtClean="0">
                <a:solidFill>
                  <a:schemeClr val="accent5">
                    <a:lumMod val="50000"/>
                  </a:schemeClr>
                </a:solidFill>
              </a:rPr>
              <a:t>ინიციატივა</a:t>
            </a:r>
            <a:endParaRPr lang="en-US" sz="3600" dirty="0">
              <a:solidFill>
                <a:schemeClr val="accent5">
                  <a:lumMod val="50000"/>
                </a:schemeClr>
              </a:solidFill>
            </a:endParaRPr>
          </a:p>
        </p:txBody>
      </p:sp>
      <p:sp>
        <p:nvSpPr>
          <p:cNvPr id="7" name="Oval 6"/>
          <p:cNvSpPr/>
          <p:nvPr/>
        </p:nvSpPr>
        <p:spPr>
          <a:xfrm>
            <a:off x="3607591" y="828658"/>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3843990" y="1031961"/>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8359" y="2246884"/>
            <a:ext cx="4366126" cy="3457151"/>
          </a:xfrm>
          <a:prstGeom prst="rect">
            <a:avLst/>
          </a:prstGeom>
        </p:spPr>
      </p:pic>
    </p:spTree>
    <p:extLst>
      <p:ext uri="{BB962C8B-B14F-4D97-AF65-F5344CB8AC3E}">
        <p14:creationId xmlns:p14="http://schemas.microsoft.com/office/powerpoint/2010/main" val="2143400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chemeClr val="accent5">
              <a:lumMod val="60000"/>
              <a:lumOff val="40000"/>
            </a:schemeClr>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489103" y="306856"/>
            <a:ext cx="7409991" cy="758280"/>
          </a:xfrm>
        </p:spPr>
        <p:txBody>
          <a:bodyPr>
            <a:noAutofit/>
          </a:bodyPr>
          <a:lstStyle/>
          <a:p>
            <a:pPr algn="ctr"/>
            <a:r>
              <a:rPr lang="ka-GE" sz="2400"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(1) </a:t>
            </a:r>
            <a:endParaRPr lang="en-US" sz="2400" dirty="0">
              <a:solidFill>
                <a:schemeClr val="accent5">
                  <a:lumMod val="50000"/>
                </a:schemeClr>
              </a:solidFill>
            </a:endParaRPr>
          </a:p>
        </p:txBody>
      </p:sp>
      <p:sp>
        <p:nvSpPr>
          <p:cNvPr id="3" name="Content Placeholder 2"/>
          <p:cNvSpPr>
            <a:spLocks noGrp="1"/>
          </p:cNvSpPr>
          <p:nvPr>
            <p:ph idx="1"/>
          </p:nvPr>
        </p:nvSpPr>
        <p:spPr>
          <a:xfrm>
            <a:off x="903381" y="1707302"/>
            <a:ext cx="10631277" cy="5564776"/>
          </a:xfrm>
        </p:spPr>
        <p:txBody>
          <a:bodyPr>
            <a:normAutofit/>
          </a:bodyPr>
          <a:lstStyle/>
          <a:p>
            <a:pPr marL="457200" indent="-457200" algn="ctr">
              <a:buAutoNum type="arabicParenBoth"/>
            </a:pPr>
            <a:r>
              <a:rPr lang="ka-GE" sz="2400" dirty="0">
                <a:solidFill>
                  <a:schemeClr val="accent5">
                    <a:lumMod val="50000"/>
                  </a:schemeClr>
                </a:solidFill>
              </a:rPr>
              <a:t>კანონი დაადგენს ჯანდაცვის რისკების დაზღვევაში სახელმწიფოს, მოქალაქესა და დამქირავებლებს შორის პასუხისმგებლობების გადანაწილების ახალ </a:t>
            </a:r>
            <a:r>
              <a:rPr lang="ka-GE" sz="2400" dirty="0" smtClean="0">
                <a:solidFill>
                  <a:schemeClr val="accent5">
                    <a:lumMod val="50000"/>
                  </a:schemeClr>
                </a:solidFill>
              </a:rPr>
              <a:t>მოდელს</a:t>
            </a:r>
          </a:p>
          <a:p>
            <a:pPr marL="457200" indent="-457200">
              <a:buAutoNum type="arabicParenBoth"/>
            </a:pPr>
            <a:endParaRPr lang="ka-GE" sz="2400" dirty="0" smtClean="0"/>
          </a:p>
          <a:p>
            <a:pPr marL="457200" indent="-457200" algn="ctr">
              <a:buAutoNum type="arabicParenBoth"/>
            </a:pPr>
            <a:r>
              <a:rPr lang="ka-GE" sz="2400" dirty="0" smtClean="0">
                <a:solidFill>
                  <a:schemeClr val="accent5">
                    <a:lumMod val="50000"/>
                  </a:schemeClr>
                </a:solidFill>
              </a:rPr>
              <a:t>კანონი </a:t>
            </a:r>
            <a:r>
              <a:rPr lang="ka-GE" sz="2400" dirty="0">
                <a:solidFill>
                  <a:schemeClr val="accent5">
                    <a:lumMod val="50000"/>
                  </a:schemeClr>
                </a:solidFill>
              </a:rPr>
              <a:t>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(მაგ. გამომდინარე შემოსავლის ოდენობიდან, დამქირავებლისა და დაქირავებულის პროცენტული კონტრიბუცია და სხვა დეტალები) - </a:t>
            </a:r>
            <a:r>
              <a:rPr lang="ka-GE" sz="2400" b="1" dirty="0">
                <a:solidFill>
                  <a:srgbClr val="990033"/>
                </a:solidFill>
              </a:rPr>
              <a:t>გადასაწყვეტია იქნება ეს სავალდებული შენატანი, თუ ნებაყოფლობითი; თუ სავალდებულო საჯარო და ნებაყოფლობითი სხვა სექტორებისთვის. </a:t>
            </a:r>
          </a:p>
        </p:txBody>
      </p:sp>
      <p:sp>
        <p:nvSpPr>
          <p:cNvPr id="5" name="Oval 4"/>
          <p:cNvSpPr/>
          <p:nvPr/>
        </p:nvSpPr>
        <p:spPr>
          <a:xfrm>
            <a:off x="3346167" y="2818492"/>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531617" y="5912395"/>
            <a:ext cx="5745707" cy="245660"/>
          </a:xfrm>
          <a:prstGeom prst="ellipse">
            <a:avLst/>
          </a:prstGeom>
          <a:solidFill>
            <a:srgbClr val="9DC3E6"/>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7" name="Oval 6"/>
          <p:cNvSpPr/>
          <p:nvPr/>
        </p:nvSpPr>
        <p:spPr>
          <a:xfrm>
            <a:off x="9443727" y="47017"/>
            <a:ext cx="1496022" cy="1418226"/>
          </a:xfrm>
          <a:prstGeom prst="ellipse">
            <a:avLst/>
          </a:prstGeom>
          <a:solidFill>
            <a:schemeClr val="accent1">
              <a:lumMod val="75000"/>
            </a:schemeClr>
          </a:solidFill>
          <a:ln w="12700" cap="flat" cmpd="sng" algn="ctr">
            <a:noFill/>
            <a:prstDash val="solid"/>
            <a:miter lim="800000"/>
          </a:ln>
          <a:effectLst>
            <a:outerShdw blurRad="63500" sx="102000" sy="102000" algn="ctr" rotWithShape="0">
              <a:prstClr val="black">
                <a:alpha val="40000"/>
              </a:prstClr>
            </a:outerShdw>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panose="020F0502020204030204"/>
              <a:ea typeface="+mn-ea"/>
              <a:cs typeface="+mn-cs"/>
            </a:endParaRPr>
          </a:p>
        </p:txBody>
      </p:sp>
      <p:grpSp>
        <p:nvGrpSpPr>
          <p:cNvPr id="8" name="Google Shape;4687;p42"/>
          <p:cNvGrpSpPr/>
          <p:nvPr/>
        </p:nvGrpSpPr>
        <p:grpSpPr>
          <a:xfrm>
            <a:off x="9642031" y="218893"/>
            <a:ext cx="1023223" cy="1011381"/>
            <a:chOff x="-63669700" y="2646600"/>
            <a:chExt cx="324525" cy="317625"/>
          </a:xfrm>
          <a:solidFill>
            <a:sysClr val="window" lastClr="FFFFFF"/>
          </a:solidFill>
        </p:grpSpPr>
        <p:sp>
          <p:nvSpPr>
            <p:cNvPr id="9" name="Google Shape;4688;p42"/>
            <p:cNvSpPr/>
            <p:nvPr/>
          </p:nvSpPr>
          <p:spPr>
            <a:xfrm>
              <a:off x="-63669700" y="2646600"/>
              <a:ext cx="324525" cy="317550"/>
            </a:xfrm>
            <a:custGeom>
              <a:avLst/>
              <a:gdLst/>
              <a:ahLst/>
              <a:cxnLst/>
              <a:rect l="l" t="t" r="r" b="b"/>
              <a:pathLst>
                <a:path w="12981" h="12702" extrusionOk="0">
                  <a:moveTo>
                    <a:pt x="6947" y="867"/>
                  </a:moveTo>
                  <a:cubicBezTo>
                    <a:pt x="7058" y="867"/>
                    <a:pt x="7168" y="906"/>
                    <a:pt x="7247" y="985"/>
                  </a:cubicBezTo>
                  <a:cubicBezTo>
                    <a:pt x="7404" y="1143"/>
                    <a:pt x="7404" y="1426"/>
                    <a:pt x="7247" y="1584"/>
                  </a:cubicBezTo>
                  <a:lnTo>
                    <a:pt x="5199" y="3632"/>
                  </a:lnTo>
                  <a:cubicBezTo>
                    <a:pt x="5120" y="3710"/>
                    <a:pt x="5010" y="3750"/>
                    <a:pt x="4900" y="3750"/>
                  </a:cubicBezTo>
                  <a:cubicBezTo>
                    <a:pt x="4789" y="3750"/>
                    <a:pt x="4679" y="3710"/>
                    <a:pt x="4600" y="3632"/>
                  </a:cubicBezTo>
                  <a:cubicBezTo>
                    <a:pt x="4443" y="3474"/>
                    <a:pt x="4443" y="3190"/>
                    <a:pt x="4600" y="3033"/>
                  </a:cubicBezTo>
                  <a:lnTo>
                    <a:pt x="6648" y="985"/>
                  </a:lnTo>
                  <a:cubicBezTo>
                    <a:pt x="6727" y="906"/>
                    <a:pt x="6837" y="867"/>
                    <a:pt x="6947" y="867"/>
                  </a:cubicBezTo>
                  <a:close/>
                  <a:moveTo>
                    <a:pt x="7530" y="2434"/>
                  </a:moveTo>
                  <a:lnTo>
                    <a:pt x="10429" y="5364"/>
                  </a:lnTo>
                  <a:lnTo>
                    <a:pt x="8979" y="6814"/>
                  </a:lnTo>
                  <a:lnTo>
                    <a:pt x="6050" y="3884"/>
                  </a:lnTo>
                  <a:lnTo>
                    <a:pt x="7530" y="2434"/>
                  </a:lnTo>
                  <a:close/>
                  <a:moveTo>
                    <a:pt x="6648" y="5679"/>
                  </a:moveTo>
                  <a:lnTo>
                    <a:pt x="7247" y="6246"/>
                  </a:lnTo>
                  <a:lnTo>
                    <a:pt x="5482" y="8042"/>
                  </a:lnTo>
                  <a:lnTo>
                    <a:pt x="4884" y="7444"/>
                  </a:lnTo>
                  <a:lnTo>
                    <a:pt x="6648" y="5679"/>
                  </a:lnTo>
                  <a:close/>
                  <a:moveTo>
                    <a:pt x="11642" y="5561"/>
                  </a:moveTo>
                  <a:cubicBezTo>
                    <a:pt x="11752" y="5561"/>
                    <a:pt x="11862" y="5601"/>
                    <a:pt x="11941" y="5679"/>
                  </a:cubicBezTo>
                  <a:cubicBezTo>
                    <a:pt x="12098" y="5837"/>
                    <a:pt x="12098" y="6089"/>
                    <a:pt x="11941" y="6246"/>
                  </a:cubicBezTo>
                  <a:lnTo>
                    <a:pt x="9893" y="8294"/>
                  </a:lnTo>
                  <a:cubicBezTo>
                    <a:pt x="9814" y="8373"/>
                    <a:pt x="9704" y="8412"/>
                    <a:pt x="9594" y="8412"/>
                  </a:cubicBezTo>
                  <a:cubicBezTo>
                    <a:pt x="9484" y="8412"/>
                    <a:pt x="9373" y="8373"/>
                    <a:pt x="9295" y="8294"/>
                  </a:cubicBezTo>
                  <a:cubicBezTo>
                    <a:pt x="9137" y="8137"/>
                    <a:pt x="9137" y="7885"/>
                    <a:pt x="9295" y="7727"/>
                  </a:cubicBezTo>
                  <a:lnTo>
                    <a:pt x="11342" y="5679"/>
                  </a:lnTo>
                  <a:cubicBezTo>
                    <a:pt x="11421" y="5601"/>
                    <a:pt x="11531" y="5561"/>
                    <a:pt x="11642" y="5561"/>
                  </a:cubicBezTo>
                  <a:close/>
                  <a:moveTo>
                    <a:pt x="4065" y="7664"/>
                  </a:moveTo>
                  <a:lnTo>
                    <a:pt x="5230" y="8861"/>
                  </a:lnTo>
                  <a:lnTo>
                    <a:pt x="2426" y="11665"/>
                  </a:lnTo>
                  <a:cubicBezTo>
                    <a:pt x="2269" y="11823"/>
                    <a:pt x="2064" y="11902"/>
                    <a:pt x="1855" y="11902"/>
                  </a:cubicBezTo>
                  <a:cubicBezTo>
                    <a:pt x="1647" y="11902"/>
                    <a:pt x="1434" y="11823"/>
                    <a:pt x="1261" y="11665"/>
                  </a:cubicBezTo>
                  <a:cubicBezTo>
                    <a:pt x="914" y="11350"/>
                    <a:pt x="914" y="10783"/>
                    <a:pt x="1261" y="10468"/>
                  </a:cubicBezTo>
                  <a:lnTo>
                    <a:pt x="4065" y="7664"/>
                  </a:lnTo>
                  <a:close/>
                  <a:moveTo>
                    <a:pt x="6971" y="1"/>
                  </a:moveTo>
                  <a:cubicBezTo>
                    <a:pt x="6648" y="1"/>
                    <a:pt x="6317" y="119"/>
                    <a:pt x="6050" y="355"/>
                  </a:cubicBezTo>
                  <a:lnTo>
                    <a:pt x="4002" y="2403"/>
                  </a:lnTo>
                  <a:cubicBezTo>
                    <a:pt x="3529" y="2875"/>
                    <a:pt x="3529" y="3663"/>
                    <a:pt x="4002" y="4167"/>
                  </a:cubicBezTo>
                  <a:cubicBezTo>
                    <a:pt x="4258" y="4424"/>
                    <a:pt x="4564" y="4544"/>
                    <a:pt x="4874" y="4544"/>
                  </a:cubicBezTo>
                  <a:cubicBezTo>
                    <a:pt x="5058" y="4544"/>
                    <a:pt x="5243" y="4501"/>
                    <a:pt x="5419" y="4419"/>
                  </a:cubicBezTo>
                  <a:lnTo>
                    <a:pt x="6081" y="5018"/>
                  </a:lnTo>
                  <a:lnTo>
                    <a:pt x="4285" y="6814"/>
                  </a:lnTo>
                  <a:cubicBezTo>
                    <a:pt x="4206" y="6735"/>
                    <a:pt x="4096" y="6695"/>
                    <a:pt x="3990" y="6695"/>
                  </a:cubicBezTo>
                  <a:cubicBezTo>
                    <a:pt x="3884" y="6695"/>
                    <a:pt x="3781" y="6735"/>
                    <a:pt x="3718" y="6814"/>
                  </a:cubicBezTo>
                  <a:lnTo>
                    <a:pt x="631" y="9869"/>
                  </a:lnTo>
                  <a:cubicBezTo>
                    <a:pt x="1" y="10500"/>
                    <a:pt x="1" y="11571"/>
                    <a:pt x="631" y="12201"/>
                  </a:cubicBezTo>
                  <a:cubicBezTo>
                    <a:pt x="965" y="12536"/>
                    <a:pt x="1405" y="12701"/>
                    <a:pt x="1840" y="12701"/>
                  </a:cubicBezTo>
                  <a:cubicBezTo>
                    <a:pt x="2264" y="12701"/>
                    <a:pt x="2682" y="12544"/>
                    <a:pt x="2994" y="12232"/>
                  </a:cubicBezTo>
                  <a:lnTo>
                    <a:pt x="6050" y="9176"/>
                  </a:lnTo>
                  <a:cubicBezTo>
                    <a:pt x="6207" y="9019"/>
                    <a:pt x="6207" y="8735"/>
                    <a:pt x="6050" y="8578"/>
                  </a:cubicBezTo>
                  <a:lnTo>
                    <a:pt x="7845" y="6814"/>
                  </a:lnTo>
                  <a:lnTo>
                    <a:pt x="8475" y="7444"/>
                  </a:lnTo>
                  <a:cubicBezTo>
                    <a:pt x="8255" y="7853"/>
                    <a:pt x="8318" y="8452"/>
                    <a:pt x="8696" y="8861"/>
                  </a:cubicBezTo>
                  <a:cubicBezTo>
                    <a:pt x="8932" y="9098"/>
                    <a:pt x="9247" y="9216"/>
                    <a:pt x="9566" y="9216"/>
                  </a:cubicBezTo>
                  <a:cubicBezTo>
                    <a:pt x="9885" y="9216"/>
                    <a:pt x="10208" y="9098"/>
                    <a:pt x="10460" y="8861"/>
                  </a:cubicBezTo>
                  <a:lnTo>
                    <a:pt x="12508" y="6814"/>
                  </a:lnTo>
                  <a:cubicBezTo>
                    <a:pt x="12981" y="6341"/>
                    <a:pt x="12981" y="5553"/>
                    <a:pt x="12508" y="5018"/>
                  </a:cubicBezTo>
                  <a:cubicBezTo>
                    <a:pt x="12274" y="4784"/>
                    <a:pt x="11979" y="4670"/>
                    <a:pt x="11669" y="4670"/>
                  </a:cubicBezTo>
                  <a:cubicBezTo>
                    <a:pt x="11479" y="4670"/>
                    <a:pt x="11282" y="4713"/>
                    <a:pt x="11090" y="4797"/>
                  </a:cubicBezTo>
                  <a:lnTo>
                    <a:pt x="8066" y="1773"/>
                  </a:lnTo>
                  <a:cubicBezTo>
                    <a:pt x="8255" y="1332"/>
                    <a:pt x="8223" y="733"/>
                    <a:pt x="7845" y="355"/>
                  </a:cubicBezTo>
                  <a:cubicBezTo>
                    <a:pt x="7609" y="119"/>
                    <a:pt x="7294" y="1"/>
                    <a:pt x="6971"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sp>
          <p:nvSpPr>
            <p:cNvPr id="10" name="Google Shape;4689;p42"/>
            <p:cNvSpPr/>
            <p:nvPr/>
          </p:nvSpPr>
          <p:spPr>
            <a:xfrm>
              <a:off x="-63532650" y="2901200"/>
              <a:ext cx="185900" cy="63025"/>
            </a:xfrm>
            <a:custGeom>
              <a:avLst/>
              <a:gdLst/>
              <a:ahLst/>
              <a:cxnLst/>
              <a:rect l="l" t="t" r="r" b="b"/>
              <a:pathLst>
                <a:path w="7436" h="2521" extrusionOk="0">
                  <a:moveTo>
                    <a:pt x="5356" y="851"/>
                  </a:moveTo>
                  <a:cubicBezTo>
                    <a:pt x="5577" y="851"/>
                    <a:pt x="5734" y="1040"/>
                    <a:pt x="5734" y="1261"/>
                  </a:cubicBezTo>
                  <a:lnTo>
                    <a:pt x="5734" y="1702"/>
                  </a:lnTo>
                  <a:lnTo>
                    <a:pt x="1607" y="1702"/>
                  </a:lnTo>
                  <a:lnTo>
                    <a:pt x="1607" y="1261"/>
                  </a:lnTo>
                  <a:cubicBezTo>
                    <a:pt x="1607" y="1040"/>
                    <a:pt x="1796" y="851"/>
                    <a:pt x="2048" y="851"/>
                  </a:cubicBezTo>
                  <a:close/>
                  <a:moveTo>
                    <a:pt x="2048" y="1"/>
                  </a:moveTo>
                  <a:cubicBezTo>
                    <a:pt x="1355" y="1"/>
                    <a:pt x="788" y="568"/>
                    <a:pt x="788" y="1261"/>
                  </a:cubicBezTo>
                  <a:lnTo>
                    <a:pt x="788" y="1702"/>
                  </a:lnTo>
                  <a:lnTo>
                    <a:pt x="378" y="1702"/>
                  </a:lnTo>
                  <a:cubicBezTo>
                    <a:pt x="158" y="1702"/>
                    <a:pt x="0" y="1891"/>
                    <a:pt x="0" y="2111"/>
                  </a:cubicBezTo>
                  <a:cubicBezTo>
                    <a:pt x="0" y="2332"/>
                    <a:pt x="189" y="2521"/>
                    <a:pt x="378" y="2521"/>
                  </a:cubicBezTo>
                  <a:lnTo>
                    <a:pt x="6995" y="2521"/>
                  </a:lnTo>
                  <a:cubicBezTo>
                    <a:pt x="7247" y="2521"/>
                    <a:pt x="7436" y="2332"/>
                    <a:pt x="7436" y="2111"/>
                  </a:cubicBezTo>
                  <a:cubicBezTo>
                    <a:pt x="7404" y="1891"/>
                    <a:pt x="7184" y="1702"/>
                    <a:pt x="6963" y="1702"/>
                  </a:cubicBezTo>
                  <a:lnTo>
                    <a:pt x="6553" y="1702"/>
                  </a:lnTo>
                  <a:lnTo>
                    <a:pt x="6553" y="1261"/>
                  </a:lnTo>
                  <a:cubicBezTo>
                    <a:pt x="6553" y="599"/>
                    <a:pt x="6018" y="1"/>
                    <a:pt x="5356" y="1"/>
                  </a:cubicBezTo>
                  <a:close/>
                </a:path>
              </a:pathLst>
            </a:custGeom>
            <a:grpFill/>
            <a:ln>
              <a:solidFill>
                <a:sysClr val="window" lastClr="FFFFFF"/>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
                  <a:srgbClr val="000000"/>
                </a:buClr>
                <a:buSzTx/>
                <a:buFontTx/>
                <a:buNone/>
                <a:tabLst/>
                <a:defRPr/>
              </a:pPr>
              <a:endParaRPr kumimoji="0" sz="1500" b="0" i="0" u="none" strike="noStrike" kern="0" cap="none" spc="0" normalizeH="0" baseline="0" noProof="0"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271180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rot="10800000" flipH="1" flipV="1">
            <a:off x="77118" y="47018"/>
            <a:ext cx="8020280" cy="1183255"/>
          </a:xfrm>
          <a:custGeom>
            <a:avLst/>
            <a:gdLst>
              <a:gd name="connsiteX0" fmla="*/ 0 w 7482904"/>
              <a:gd name="connsiteY0" fmla="*/ 0 h 2741297"/>
              <a:gd name="connsiteX1" fmla="*/ 4741607 w 7482904"/>
              <a:gd name="connsiteY1" fmla="*/ 0 h 2741297"/>
              <a:gd name="connsiteX2" fmla="*/ 6112255 w 7482904"/>
              <a:gd name="connsiteY2" fmla="*/ 0 h 2741297"/>
              <a:gd name="connsiteX3" fmla="*/ 7482904 w 7482904"/>
              <a:gd name="connsiteY3" fmla="*/ 1370649 h 2741297"/>
              <a:gd name="connsiteX4" fmla="*/ 6112255 w 7482904"/>
              <a:gd name="connsiteY4" fmla="*/ 2741297 h 2741297"/>
              <a:gd name="connsiteX5" fmla="*/ 4741607 w 7482904"/>
              <a:gd name="connsiteY5" fmla="*/ 2741297 h 2741297"/>
              <a:gd name="connsiteX6" fmla="*/ 0 w 7482904"/>
              <a:gd name="connsiteY6" fmla="*/ 2741297 h 27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82904" h="2741297">
                <a:moveTo>
                  <a:pt x="0" y="0"/>
                </a:moveTo>
                <a:lnTo>
                  <a:pt x="4741607" y="0"/>
                </a:lnTo>
                <a:lnTo>
                  <a:pt x="6112255" y="0"/>
                </a:lnTo>
                <a:cubicBezTo>
                  <a:pt x="6869244" y="0"/>
                  <a:pt x="7482904" y="613660"/>
                  <a:pt x="7482904" y="1370649"/>
                </a:cubicBezTo>
                <a:cubicBezTo>
                  <a:pt x="7482904" y="2127637"/>
                  <a:pt x="6869244" y="2741297"/>
                  <a:pt x="6112255" y="2741297"/>
                </a:cubicBezTo>
                <a:lnTo>
                  <a:pt x="4741607" y="2741297"/>
                </a:lnTo>
                <a:lnTo>
                  <a:pt x="0" y="2741297"/>
                </a:lnTo>
                <a:close/>
              </a:path>
            </a:pathLst>
          </a:custGeom>
          <a:solidFill>
            <a:srgbClr val="F7CAAB"/>
          </a:soli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Source Sans Pro Light"/>
            </a:endParaRPr>
          </a:p>
        </p:txBody>
      </p:sp>
      <p:sp>
        <p:nvSpPr>
          <p:cNvPr id="2" name="Title 1"/>
          <p:cNvSpPr>
            <a:spLocks noGrp="1"/>
          </p:cNvSpPr>
          <p:nvPr>
            <p:ph type="title"/>
          </p:nvPr>
        </p:nvSpPr>
        <p:spPr>
          <a:xfrm>
            <a:off x="0" y="259505"/>
            <a:ext cx="7886700" cy="758280"/>
          </a:xfrm>
        </p:spPr>
        <p:txBody>
          <a:bodyPr>
            <a:noAutofit/>
          </a:bodyPr>
          <a:lstStyle/>
          <a:p>
            <a:pPr algn="ctr"/>
            <a:r>
              <a:rPr lang="ka-GE" sz="2400" b="1" dirty="0">
                <a:solidFill>
                  <a:schemeClr val="accent5">
                    <a:lumMod val="50000"/>
                  </a:schemeClr>
                </a:solidFill>
              </a:rPr>
              <a:t>ჯანდაცვის დაფინანსების მოდელის ცვლილება-ჯანდაცვის დაზღვევის საკანონმდებლო ინიციატივა (2)</a:t>
            </a:r>
            <a:endParaRPr lang="en-US" sz="2400" b="1" dirty="0">
              <a:solidFill>
                <a:schemeClr val="accent5">
                  <a:lumMod val="50000"/>
                </a:schemeClr>
              </a:solidFill>
            </a:endParaRPr>
          </a:p>
        </p:txBody>
      </p:sp>
      <p:sp>
        <p:nvSpPr>
          <p:cNvPr id="3" name="Content Placeholder 2"/>
          <p:cNvSpPr>
            <a:spLocks noGrp="1"/>
          </p:cNvSpPr>
          <p:nvPr>
            <p:ph idx="1"/>
          </p:nvPr>
        </p:nvSpPr>
        <p:spPr>
          <a:xfrm>
            <a:off x="1299990" y="1293224"/>
            <a:ext cx="9793995" cy="5564776"/>
          </a:xfrm>
        </p:spPr>
        <p:txBody>
          <a:bodyPr>
            <a:normAutofit/>
          </a:bodyPr>
          <a:lstStyle/>
          <a:p>
            <a:pPr marL="0" indent="0" algn="ctr">
              <a:buNone/>
            </a:pPr>
            <a:r>
              <a:rPr lang="ka-GE" sz="2400" dirty="0">
                <a:solidFill>
                  <a:schemeClr val="accent5">
                    <a:lumMod val="50000"/>
                  </a:schemeClr>
                </a:solidFill>
              </a:rPr>
              <a:t>3) კანონი განსაზღვრას </a:t>
            </a:r>
            <a:r>
              <a:rPr lang="ka-GE" sz="2400" b="1" dirty="0">
                <a:solidFill>
                  <a:schemeClr val="accent5">
                    <a:lumMod val="50000"/>
                  </a:schemeClr>
                </a:solidFill>
              </a:rPr>
              <a:t>უნივერსალური ჯანმრთელობის სააგენტოს/ფონდის</a:t>
            </a:r>
            <a:r>
              <a:rPr lang="ka-GE" sz="2400" dirty="0">
                <a:solidFill>
                  <a:schemeClr val="accent5">
                    <a:lumMod val="50000"/>
                  </a:schemeClr>
                </a:solidFill>
              </a:rPr>
              <a:t>,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 </a:t>
            </a:r>
            <a:r>
              <a:rPr lang="ka-GE" sz="2400" dirty="0" smtClean="0">
                <a:solidFill>
                  <a:schemeClr val="accent5">
                    <a:lumMod val="50000"/>
                  </a:schemeClr>
                </a:solidFill>
              </a:rPr>
              <a:t>ეს </a:t>
            </a:r>
            <a:r>
              <a:rPr lang="ka-GE" sz="2400" dirty="0">
                <a:solidFill>
                  <a:schemeClr val="accent5">
                    <a:lumMod val="50000"/>
                  </a:schemeClr>
                </a:solidFill>
              </a:rPr>
              <a:t>სტრუქტურა ჩამოყალიბდება სოციალური მომსახურების სააგენტოს, ჯანდაცვის დეპარტამენტის ბაზაზე, მხოლოდ როგორც დამოუკიდებელი საჯარო სამართლის იურიდიული პირი </a:t>
            </a:r>
          </a:p>
          <a:p>
            <a:pPr marL="0" indent="0">
              <a:buNone/>
            </a:pPr>
            <a:endParaRPr lang="ka-GE" sz="2400" dirty="0"/>
          </a:p>
          <a:p>
            <a:pPr marL="0" indent="0" algn="ctr">
              <a:buNone/>
            </a:pPr>
            <a:r>
              <a:rPr lang="ka-GE" sz="2400" dirty="0">
                <a:solidFill>
                  <a:schemeClr val="accent5">
                    <a:lumMod val="50000"/>
                  </a:schemeClr>
                </a:solidFill>
              </a:rPr>
              <a:t>4) კანონი დაადგენს ჯანდაცვის ერთიანი სტანდარტული პაკეტის ელემენტებს, რაც უნდა შევიდეს სადაზღვევო </a:t>
            </a:r>
            <a:r>
              <a:rPr lang="ka-GE" sz="2400" dirty="0" smtClean="0">
                <a:solidFill>
                  <a:schemeClr val="accent5">
                    <a:lumMod val="50000"/>
                  </a:schemeClr>
                </a:solidFill>
              </a:rPr>
              <a:t>პაკეტში-ერთიანი </a:t>
            </a:r>
            <a:r>
              <a:rPr lang="ka-GE" sz="2400" dirty="0">
                <a:solidFill>
                  <a:schemeClr val="accent5">
                    <a:lumMod val="50000"/>
                  </a:schemeClr>
                </a:solidFill>
              </a:rPr>
              <a:t>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  </a:t>
            </a:r>
          </a:p>
        </p:txBody>
      </p:sp>
      <p:sp>
        <p:nvSpPr>
          <p:cNvPr id="5" name="Oval 4"/>
          <p:cNvSpPr/>
          <p:nvPr/>
        </p:nvSpPr>
        <p:spPr>
          <a:xfrm>
            <a:off x="3081762" y="3829952"/>
            <a:ext cx="5745707" cy="245660"/>
          </a:xfrm>
          <a:prstGeom prst="ellipse">
            <a:avLst/>
          </a:prstGeom>
          <a:solidFill>
            <a:schemeClr val="accent2">
              <a:lumMod val="60000"/>
              <a:lumOff val="40000"/>
            </a:schemeClr>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Oval 5"/>
          <p:cNvSpPr/>
          <p:nvPr/>
        </p:nvSpPr>
        <p:spPr>
          <a:xfrm>
            <a:off x="3224981" y="6167620"/>
            <a:ext cx="5745707" cy="245660"/>
          </a:xfrm>
          <a:prstGeom prst="ellipse">
            <a:avLst/>
          </a:prstGeom>
          <a:solidFill>
            <a:srgbClr val="F4B183"/>
          </a:solid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8" name="Oval 7"/>
          <p:cNvSpPr/>
          <p:nvPr/>
        </p:nvSpPr>
        <p:spPr>
          <a:xfrm rot="10800000" flipV="1">
            <a:off x="10183695" y="114913"/>
            <a:ext cx="1274308" cy="1115361"/>
          </a:xfrm>
          <a:prstGeom prst="ellipse">
            <a:avLst/>
          </a:prstGeom>
          <a:noFill/>
          <a:ln w="76200" cap="flat" cmpd="sng" algn="ctr">
            <a:solidFill>
              <a:schemeClr val="accent2">
                <a:lumMod val="75000"/>
              </a:scheme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a:defRPr/>
            </a:pPr>
            <a:endParaRPr lang="en-US" kern="0" smtClean="0">
              <a:solidFill>
                <a:srgbClr val="000000"/>
              </a:solidFill>
              <a:latin typeface="Source Sans Pro Light"/>
            </a:endParaRPr>
          </a:p>
        </p:txBody>
      </p:sp>
      <p:grpSp>
        <p:nvGrpSpPr>
          <p:cNvPr id="9" name="Google Shape;12535;p53"/>
          <p:cNvGrpSpPr/>
          <p:nvPr/>
        </p:nvGrpSpPr>
        <p:grpSpPr>
          <a:xfrm>
            <a:off x="10460145" y="347094"/>
            <a:ext cx="731374" cy="641971"/>
            <a:chOff x="4670239" y="1541599"/>
            <a:chExt cx="359679" cy="321833"/>
          </a:xfrm>
        </p:grpSpPr>
        <p:sp>
          <p:nvSpPr>
            <p:cNvPr id="10" name="Google Shape;12536;p53"/>
            <p:cNvSpPr/>
            <p:nvPr/>
          </p:nvSpPr>
          <p:spPr>
            <a:xfrm>
              <a:off x="4818790" y="1606787"/>
              <a:ext cx="28838" cy="49687"/>
            </a:xfrm>
            <a:custGeom>
              <a:avLst/>
              <a:gdLst/>
              <a:ahLst/>
              <a:cxnLst/>
              <a:rect l="l" t="t" r="r" b="b"/>
              <a:pathLst>
                <a:path w="906" h="1561" extrusionOk="0">
                  <a:moveTo>
                    <a:pt x="429" y="298"/>
                  </a:moveTo>
                  <a:lnTo>
                    <a:pt x="429" y="584"/>
                  </a:lnTo>
                  <a:cubicBezTo>
                    <a:pt x="310" y="537"/>
                    <a:pt x="287" y="489"/>
                    <a:pt x="287" y="429"/>
                  </a:cubicBezTo>
                  <a:cubicBezTo>
                    <a:pt x="287" y="346"/>
                    <a:pt x="358" y="310"/>
                    <a:pt x="429" y="298"/>
                  </a:cubicBezTo>
                  <a:close/>
                  <a:moveTo>
                    <a:pt x="537" y="882"/>
                  </a:moveTo>
                  <a:cubicBezTo>
                    <a:pt x="656" y="929"/>
                    <a:pt x="680" y="989"/>
                    <a:pt x="680" y="1060"/>
                  </a:cubicBezTo>
                  <a:cubicBezTo>
                    <a:pt x="680" y="1132"/>
                    <a:pt x="620" y="1191"/>
                    <a:pt x="537" y="1203"/>
                  </a:cubicBezTo>
                  <a:lnTo>
                    <a:pt x="537" y="882"/>
                  </a:lnTo>
                  <a:close/>
                  <a:moveTo>
                    <a:pt x="477" y="1"/>
                  </a:moveTo>
                  <a:cubicBezTo>
                    <a:pt x="441" y="1"/>
                    <a:pt x="418" y="13"/>
                    <a:pt x="418" y="48"/>
                  </a:cubicBezTo>
                  <a:lnTo>
                    <a:pt x="418" y="108"/>
                  </a:lnTo>
                  <a:cubicBezTo>
                    <a:pt x="191" y="132"/>
                    <a:pt x="48" y="251"/>
                    <a:pt x="48" y="477"/>
                  </a:cubicBezTo>
                  <a:cubicBezTo>
                    <a:pt x="48" y="715"/>
                    <a:pt x="227" y="787"/>
                    <a:pt x="418" y="870"/>
                  </a:cubicBezTo>
                  <a:lnTo>
                    <a:pt x="418" y="1239"/>
                  </a:lnTo>
                  <a:cubicBezTo>
                    <a:pt x="310" y="1215"/>
                    <a:pt x="263" y="1191"/>
                    <a:pt x="179" y="1120"/>
                  </a:cubicBezTo>
                  <a:cubicBezTo>
                    <a:pt x="159" y="1104"/>
                    <a:pt x="138" y="1096"/>
                    <a:pt x="118" y="1096"/>
                  </a:cubicBezTo>
                  <a:cubicBezTo>
                    <a:pt x="93" y="1096"/>
                    <a:pt x="69" y="1110"/>
                    <a:pt x="48" y="1144"/>
                  </a:cubicBezTo>
                  <a:cubicBezTo>
                    <a:pt x="1" y="1203"/>
                    <a:pt x="1" y="1263"/>
                    <a:pt x="48" y="1310"/>
                  </a:cubicBezTo>
                  <a:cubicBezTo>
                    <a:pt x="120" y="1418"/>
                    <a:pt x="287" y="1465"/>
                    <a:pt x="418" y="1465"/>
                  </a:cubicBezTo>
                  <a:lnTo>
                    <a:pt x="418" y="1513"/>
                  </a:lnTo>
                  <a:cubicBezTo>
                    <a:pt x="418" y="1549"/>
                    <a:pt x="441" y="1560"/>
                    <a:pt x="477" y="1560"/>
                  </a:cubicBezTo>
                  <a:cubicBezTo>
                    <a:pt x="501" y="1560"/>
                    <a:pt x="537" y="1549"/>
                    <a:pt x="537" y="1513"/>
                  </a:cubicBezTo>
                  <a:lnTo>
                    <a:pt x="537" y="1429"/>
                  </a:lnTo>
                  <a:cubicBezTo>
                    <a:pt x="727" y="1406"/>
                    <a:pt x="894" y="1263"/>
                    <a:pt x="894" y="1025"/>
                  </a:cubicBezTo>
                  <a:cubicBezTo>
                    <a:pt x="906" y="787"/>
                    <a:pt x="763" y="703"/>
                    <a:pt x="549" y="632"/>
                  </a:cubicBezTo>
                  <a:lnTo>
                    <a:pt x="549" y="286"/>
                  </a:lnTo>
                  <a:cubicBezTo>
                    <a:pt x="596" y="286"/>
                    <a:pt x="644" y="298"/>
                    <a:pt x="680" y="334"/>
                  </a:cubicBezTo>
                  <a:cubicBezTo>
                    <a:pt x="707" y="341"/>
                    <a:pt x="738" y="363"/>
                    <a:pt x="771" y="363"/>
                  </a:cubicBezTo>
                  <a:cubicBezTo>
                    <a:pt x="795" y="363"/>
                    <a:pt x="821" y="351"/>
                    <a:pt x="846" y="310"/>
                  </a:cubicBezTo>
                  <a:cubicBezTo>
                    <a:pt x="882" y="275"/>
                    <a:pt x="894" y="215"/>
                    <a:pt x="834" y="167"/>
                  </a:cubicBezTo>
                  <a:cubicBezTo>
                    <a:pt x="763" y="108"/>
                    <a:pt x="644" y="96"/>
                    <a:pt x="537" y="96"/>
                  </a:cubicBezTo>
                  <a:lnTo>
                    <a:pt x="537" y="48"/>
                  </a:lnTo>
                  <a:cubicBezTo>
                    <a:pt x="537" y="13"/>
                    <a:pt x="501" y="1"/>
                    <a:pt x="47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1" name="Google Shape;12537;p53"/>
            <p:cNvSpPr/>
            <p:nvPr/>
          </p:nvSpPr>
          <p:spPr>
            <a:xfrm>
              <a:off x="4875256" y="1557896"/>
              <a:ext cx="82281" cy="82663"/>
            </a:xfrm>
            <a:custGeom>
              <a:avLst/>
              <a:gdLst/>
              <a:ahLst/>
              <a:cxnLst/>
              <a:rect l="l" t="t" r="r" b="b"/>
              <a:pathLst>
                <a:path w="2585" h="2597" extrusionOk="0">
                  <a:moveTo>
                    <a:pt x="1287" y="310"/>
                  </a:moveTo>
                  <a:cubicBezTo>
                    <a:pt x="1823" y="310"/>
                    <a:pt x="2275" y="751"/>
                    <a:pt x="2275" y="1299"/>
                  </a:cubicBezTo>
                  <a:cubicBezTo>
                    <a:pt x="2263" y="1834"/>
                    <a:pt x="1823" y="2275"/>
                    <a:pt x="1287" y="2275"/>
                  </a:cubicBezTo>
                  <a:cubicBezTo>
                    <a:pt x="751" y="2275"/>
                    <a:pt x="310" y="1846"/>
                    <a:pt x="310" y="1299"/>
                  </a:cubicBezTo>
                  <a:cubicBezTo>
                    <a:pt x="310" y="763"/>
                    <a:pt x="739" y="310"/>
                    <a:pt x="1287" y="310"/>
                  </a:cubicBezTo>
                  <a:close/>
                  <a:moveTo>
                    <a:pt x="1287" y="1"/>
                  </a:moveTo>
                  <a:cubicBezTo>
                    <a:pt x="572" y="1"/>
                    <a:pt x="1" y="584"/>
                    <a:pt x="1" y="1299"/>
                  </a:cubicBezTo>
                  <a:cubicBezTo>
                    <a:pt x="1" y="2013"/>
                    <a:pt x="572" y="2596"/>
                    <a:pt x="1287" y="2596"/>
                  </a:cubicBezTo>
                  <a:cubicBezTo>
                    <a:pt x="2001" y="2596"/>
                    <a:pt x="2585" y="2013"/>
                    <a:pt x="2585" y="1299"/>
                  </a:cubicBezTo>
                  <a:cubicBezTo>
                    <a:pt x="2585" y="584"/>
                    <a:pt x="2001" y="1"/>
                    <a:pt x="1287"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2" name="Google Shape;12538;p53"/>
            <p:cNvSpPr/>
            <p:nvPr/>
          </p:nvSpPr>
          <p:spPr>
            <a:xfrm>
              <a:off x="4775215" y="1541599"/>
              <a:ext cx="199001" cy="147850"/>
            </a:xfrm>
            <a:custGeom>
              <a:avLst/>
              <a:gdLst/>
              <a:ahLst/>
              <a:cxnLst/>
              <a:rect l="l" t="t" r="r" b="b"/>
              <a:pathLst>
                <a:path w="6252" h="4645" extrusionOk="0">
                  <a:moveTo>
                    <a:pt x="1834" y="1811"/>
                  </a:moveTo>
                  <a:cubicBezTo>
                    <a:pt x="2168" y="1811"/>
                    <a:pt x="2465" y="1989"/>
                    <a:pt x="2644" y="2239"/>
                  </a:cubicBezTo>
                  <a:cubicBezTo>
                    <a:pt x="2680" y="2394"/>
                    <a:pt x="2739" y="2525"/>
                    <a:pt x="2799" y="2656"/>
                  </a:cubicBezTo>
                  <a:cubicBezTo>
                    <a:pt x="2799" y="2704"/>
                    <a:pt x="2811" y="2751"/>
                    <a:pt x="2811" y="2787"/>
                  </a:cubicBezTo>
                  <a:cubicBezTo>
                    <a:pt x="2811" y="3335"/>
                    <a:pt x="2382" y="3775"/>
                    <a:pt x="1834" y="3775"/>
                  </a:cubicBezTo>
                  <a:cubicBezTo>
                    <a:pt x="1298" y="3775"/>
                    <a:pt x="846" y="3347"/>
                    <a:pt x="846" y="2787"/>
                  </a:cubicBezTo>
                  <a:cubicBezTo>
                    <a:pt x="846" y="2251"/>
                    <a:pt x="1275" y="1811"/>
                    <a:pt x="1834" y="1811"/>
                  </a:cubicBezTo>
                  <a:close/>
                  <a:moveTo>
                    <a:pt x="1834" y="1263"/>
                  </a:moveTo>
                  <a:cubicBezTo>
                    <a:pt x="2108" y="1263"/>
                    <a:pt x="2382" y="1334"/>
                    <a:pt x="2620" y="1489"/>
                  </a:cubicBezTo>
                  <a:cubicBezTo>
                    <a:pt x="2608" y="1561"/>
                    <a:pt x="2608" y="1644"/>
                    <a:pt x="2584" y="1727"/>
                  </a:cubicBezTo>
                  <a:cubicBezTo>
                    <a:pt x="2382" y="1572"/>
                    <a:pt x="2108" y="1465"/>
                    <a:pt x="1822" y="1465"/>
                  </a:cubicBezTo>
                  <a:cubicBezTo>
                    <a:pt x="1120" y="1465"/>
                    <a:pt x="536" y="2049"/>
                    <a:pt x="536" y="2763"/>
                  </a:cubicBezTo>
                  <a:cubicBezTo>
                    <a:pt x="536" y="3477"/>
                    <a:pt x="1108" y="4061"/>
                    <a:pt x="1822" y="4061"/>
                  </a:cubicBezTo>
                  <a:cubicBezTo>
                    <a:pt x="2453" y="4061"/>
                    <a:pt x="2953" y="3632"/>
                    <a:pt x="3096" y="3049"/>
                  </a:cubicBezTo>
                  <a:cubicBezTo>
                    <a:pt x="3156" y="3108"/>
                    <a:pt x="3215" y="3156"/>
                    <a:pt x="3275" y="3216"/>
                  </a:cubicBezTo>
                  <a:cubicBezTo>
                    <a:pt x="3084" y="3870"/>
                    <a:pt x="2501" y="4299"/>
                    <a:pt x="1834" y="4299"/>
                  </a:cubicBezTo>
                  <a:cubicBezTo>
                    <a:pt x="1001" y="4299"/>
                    <a:pt x="310" y="3608"/>
                    <a:pt x="310" y="2775"/>
                  </a:cubicBezTo>
                  <a:cubicBezTo>
                    <a:pt x="310" y="1942"/>
                    <a:pt x="1001" y="1263"/>
                    <a:pt x="1834" y="1263"/>
                  </a:cubicBezTo>
                  <a:close/>
                  <a:moveTo>
                    <a:pt x="4430" y="1"/>
                  </a:moveTo>
                  <a:cubicBezTo>
                    <a:pt x="3644" y="1"/>
                    <a:pt x="2977" y="501"/>
                    <a:pt x="2703" y="1203"/>
                  </a:cubicBezTo>
                  <a:cubicBezTo>
                    <a:pt x="2441" y="1049"/>
                    <a:pt x="2144" y="977"/>
                    <a:pt x="1834" y="977"/>
                  </a:cubicBezTo>
                  <a:cubicBezTo>
                    <a:pt x="822" y="977"/>
                    <a:pt x="1" y="1799"/>
                    <a:pt x="1" y="2811"/>
                  </a:cubicBezTo>
                  <a:cubicBezTo>
                    <a:pt x="1" y="3823"/>
                    <a:pt x="822" y="4644"/>
                    <a:pt x="1834" y="4644"/>
                  </a:cubicBezTo>
                  <a:cubicBezTo>
                    <a:pt x="2608" y="4644"/>
                    <a:pt x="3287" y="4168"/>
                    <a:pt x="3561" y="3430"/>
                  </a:cubicBezTo>
                  <a:cubicBezTo>
                    <a:pt x="3811" y="3573"/>
                    <a:pt x="4108" y="3656"/>
                    <a:pt x="4430" y="3656"/>
                  </a:cubicBezTo>
                  <a:cubicBezTo>
                    <a:pt x="4846" y="3656"/>
                    <a:pt x="5251" y="3513"/>
                    <a:pt x="5585" y="3251"/>
                  </a:cubicBezTo>
                  <a:cubicBezTo>
                    <a:pt x="5894" y="3001"/>
                    <a:pt x="6132" y="2632"/>
                    <a:pt x="6216" y="2239"/>
                  </a:cubicBezTo>
                  <a:cubicBezTo>
                    <a:pt x="6228" y="2144"/>
                    <a:pt x="6192" y="2049"/>
                    <a:pt x="6097" y="2037"/>
                  </a:cubicBezTo>
                  <a:cubicBezTo>
                    <a:pt x="6086" y="2035"/>
                    <a:pt x="6076" y="2035"/>
                    <a:pt x="6065" y="2035"/>
                  </a:cubicBezTo>
                  <a:cubicBezTo>
                    <a:pt x="5991" y="2035"/>
                    <a:pt x="5917" y="2072"/>
                    <a:pt x="5906" y="2156"/>
                  </a:cubicBezTo>
                  <a:cubicBezTo>
                    <a:pt x="5739" y="2835"/>
                    <a:pt x="5144" y="3335"/>
                    <a:pt x="4430" y="3335"/>
                  </a:cubicBezTo>
                  <a:cubicBezTo>
                    <a:pt x="3882" y="3335"/>
                    <a:pt x="3394" y="3037"/>
                    <a:pt x="3120" y="2561"/>
                  </a:cubicBezTo>
                  <a:cubicBezTo>
                    <a:pt x="3096" y="2406"/>
                    <a:pt x="3037" y="2263"/>
                    <a:pt x="2965" y="2120"/>
                  </a:cubicBezTo>
                  <a:cubicBezTo>
                    <a:pt x="2763" y="1191"/>
                    <a:pt x="3477" y="310"/>
                    <a:pt x="4430" y="310"/>
                  </a:cubicBezTo>
                  <a:cubicBezTo>
                    <a:pt x="5144" y="310"/>
                    <a:pt x="5739" y="787"/>
                    <a:pt x="5906" y="1489"/>
                  </a:cubicBezTo>
                  <a:cubicBezTo>
                    <a:pt x="5916" y="1560"/>
                    <a:pt x="5986" y="1613"/>
                    <a:pt x="6058" y="1613"/>
                  </a:cubicBezTo>
                  <a:cubicBezTo>
                    <a:pt x="6071" y="1613"/>
                    <a:pt x="6084" y="1612"/>
                    <a:pt x="6097" y="1608"/>
                  </a:cubicBezTo>
                  <a:cubicBezTo>
                    <a:pt x="6192" y="1584"/>
                    <a:pt x="6251" y="1501"/>
                    <a:pt x="6216" y="1406"/>
                  </a:cubicBezTo>
                  <a:cubicBezTo>
                    <a:pt x="6132" y="1013"/>
                    <a:pt x="5906" y="656"/>
                    <a:pt x="5585" y="394"/>
                  </a:cubicBezTo>
                  <a:cubicBezTo>
                    <a:pt x="5251" y="132"/>
                    <a:pt x="4846" y="1"/>
                    <a:pt x="4430"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3" name="Google Shape;12539;p53"/>
            <p:cNvSpPr/>
            <p:nvPr/>
          </p:nvSpPr>
          <p:spPr>
            <a:xfrm>
              <a:off x="4901803" y="1574957"/>
              <a:ext cx="28838" cy="50069"/>
            </a:xfrm>
            <a:custGeom>
              <a:avLst/>
              <a:gdLst/>
              <a:ahLst/>
              <a:cxnLst/>
              <a:rect l="l" t="t" r="r" b="b"/>
              <a:pathLst>
                <a:path w="906" h="1573" extrusionOk="0">
                  <a:moveTo>
                    <a:pt x="429" y="322"/>
                  </a:moveTo>
                  <a:lnTo>
                    <a:pt x="429" y="596"/>
                  </a:lnTo>
                  <a:cubicBezTo>
                    <a:pt x="310" y="548"/>
                    <a:pt x="274" y="513"/>
                    <a:pt x="274" y="453"/>
                  </a:cubicBezTo>
                  <a:cubicBezTo>
                    <a:pt x="274" y="358"/>
                    <a:pt x="358" y="334"/>
                    <a:pt x="429" y="322"/>
                  </a:cubicBezTo>
                  <a:close/>
                  <a:moveTo>
                    <a:pt x="512" y="894"/>
                  </a:moveTo>
                  <a:cubicBezTo>
                    <a:pt x="631" y="941"/>
                    <a:pt x="667" y="1001"/>
                    <a:pt x="667" y="1072"/>
                  </a:cubicBezTo>
                  <a:cubicBezTo>
                    <a:pt x="667" y="1167"/>
                    <a:pt x="608" y="1215"/>
                    <a:pt x="512" y="1227"/>
                  </a:cubicBezTo>
                  <a:lnTo>
                    <a:pt x="512" y="894"/>
                  </a:lnTo>
                  <a:close/>
                  <a:moveTo>
                    <a:pt x="453" y="1"/>
                  </a:moveTo>
                  <a:cubicBezTo>
                    <a:pt x="429" y="1"/>
                    <a:pt x="393" y="24"/>
                    <a:pt x="393" y="48"/>
                  </a:cubicBezTo>
                  <a:lnTo>
                    <a:pt x="393" y="108"/>
                  </a:lnTo>
                  <a:cubicBezTo>
                    <a:pt x="167" y="132"/>
                    <a:pt x="24" y="251"/>
                    <a:pt x="24" y="477"/>
                  </a:cubicBezTo>
                  <a:cubicBezTo>
                    <a:pt x="24" y="715"/>
                    <a:pt x="203" y="798"/>
                    <a:pt x="393" y="870"/>
                  </a:cubicBezTo>
                  <a:lnTo>
                    <a:pt x="393" y="1239"/>
                  </a:lnTo>
                  <a:cubicBezTo>
                    <a:pt x="286" y="1227"/>
                    <a:pt x="250" y="1179"/>
                    <a:pt x="155" y="1120"/>
                  </a:cubicBezTo>
                  <a:cubicBezTo>
                    <a:pt x="138" y="1108"/>
                    <a:pt x="122" y="1102"/>
                    <a:pt x="106" y="1102"/>
                  </a:cubicBezTo>
                  <a:cubicBezTo>
                    <a:pt x="46" y="1102"/>
                    <a:pt x="0" y="1182"/>
                    <a:pt x="0" y="1239"/>
                  </a:cubicBezTo>
                  <a:cubicBezTo>
                    <a:pt x="0" y="1275"/>
                    <a:pt x="12" y="1298"/>
                    <a:pt x="24" y="1310"/>
                  </a:cubicBezTo>
                  <a:cubicBezTo>
                    <a:pt x="96" y="1417"/>
                    <a:pt x="262" y="1465"/>
                    <a:pt x="393" y="1465"/>
                  </a:cubicBezTo>
                  <a:lnTo>
                    <a:pt x="393" y="1525"/>
                  </a:lnTo>
                  <a:cubicBezTo>
                    <a:pt x="393" y="1548"/>
                    <a:pt x="429" y="1572"/>
                    <a:pt x="453" y="1572"/>
                  </a:cubicBezTo>
                  <a:cubicBezTo>
                    <a:pt x="488" y="1572"/>
                    <a:pt x="512" y="1548"/>
                    <a:pt x="512" y="1525"/>
                  </a:cubicBezTo>
                  <a:lnTo>
                    <a:pt x="512" y="1465"/>
                  </a:lnTo>
                  <a:cubicBezTo>
                    <a:pt x="715" y="1429"/>
                    <a:pt x="869" y="1298"/>
                    <a:pt x="869" y="1060"/>
                  </a:cubicBezTo>
                  <a:cubicBezTo>
                    <a:pt x="905" y="810"/>
                    <a:pt x="739" y="715"/>
                    <a:pt x="536" y="644"/>
                  </a:cubicBezTo>
                  <a:lnTo>
                    <a:pt x="536" y="298"/>
                  </a:lnTo>
                  <a:cubicBezTo>
                    <a:pt x="608" y="298"/>
                    <a:pt x="631" y="322"/>
                    <a:pt x="715" y="358"/>
                  </a:cubicBezTo>
                  <a:cubicBezTo>
                    <a:pt x="728" y="367"/>
                    <a:pt x="742" y="372"/>
                    <a:pt x="758" y="372"/>
                  </a:cubicBezTo>
                  <a:cubicBezTo>
                    <a:pt x="784" y="372"/>
                    <a:pt x="811" y="355"/>
                    <a:pt x="834" y="310"/>
                  </a:cubicBezTo>
                  <a:cubicBezTo>
                    <a:pt x="858" y="274"/>
                    <a:pt x="869" y="215"/>
                    <a:pt x="810" y="167"/>
                  </a:cubicBezTo>
                  <a:cubicBezTo>
                    <a:pt x="739" y="108"/>
                    <a:pt x="619" y="96"/>
                    <a:pt x="512" y="96"/>
                  </a:cubicBezTo>
                  <a:lnTo>
                    <a:pt x="512" y="48"/>
                  </a:lnTo>
                  <a:cubicBezTo>
                    <a:pt x="512" y="24"/>
                    <a:pt x="488" y="1"/>
                    <a:pt x="453" y="1"/>
                  </a:cubicBezTo>
                  <a:close/>
                </a:path>
              </a:pathLst>
            </a:custGeom>
            <a:solidFill>
              <a:srgbClr val="657E93"/>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sp>
          <p:nvSpPr>
            <p:cNvPr id="14" name="Google Shape;12540;p53"/>
            <p:cNvSpPr/>
            <p:nvPr/>
          </p:nvSpPr>
          <p:spPr>
            <a:xfrm>
              <a:off x="4670239" y="1657269"/>
              <a:ext cx="359679" cy="206163"/>
            </a:xfrm>
            <a:custGeom>
              <a:avLst/>
              <a:gdLst/>
              <a:ahLst/>
              <a:cxnLst/>
              <a:rect l="l" t="t" r="r" b="b"/>
              <a:pathLst>
                <a:path w="11300" h="6477" extrusionOk="0">
                  <a:moveTo>
                    <a:pt x="3590" y="1935"/>
                  </a:moveTo>
                  <a:cubicBezTo>
                    <a:pt x="3607" y="1935"/>
                    <a:pt x="3623" y="1948"/>
                    <a:pt x="3632" y="1975"/>
                  </a:cubicBezTo>
                  <a:cubicBezTo>
                    <a:pt x="3715" y="2129"/>
                    <a:pt x="4727" y="4832"/>
                    <a:pt x="4751" y="4939"/>
                  </a:cubicBezTo>
                  <a:cubicBezTo>
                    <a:pt x="4775" y="4951"/>
                    <a:pt x="4751" y="4975"/>
                    <a:pt x="4727" y="4987"/>
                  </a:cubicBezTo>
                  <a:lnTo>
                    <a:pt x="4013" y="5261"/>
                  </a:lnTo>
                  <a:cubicBezTo>
                    <a:pt x="3965" y="5130"/>
                    <a:pt x="2941" y="2403"/>
                    <a:pt x="2870" y="2213"/>
                  </a:cubicBezTo>
                  <a:lnTo>
                    <a:pt x="3572" y="1939"/>
                  </a:lnTo>
                  <a:cubicBezTo>
                    <a:pt x="3578" y="1936"/>
                    <a:pt x="3584" y="1935"/>
                    <a:pt x="3590" y="1935"/>
                  </a:cubicBezTo>
                  <a:close/>
                  <a:moveTo>
                    <a:pt x="2584" y="2308"/>
                  </a:moveTo>
                  <a:lnTo>
                    <a:pt x="3727" y="5368"/>
                  </a:lnTo>
                  <a:cubicBezTo>
                    <a:pt x="3180" y="5570"/>
                    <a:pt x="1810" y="6082"/>
                    <a:pt x="1584" y="6166"/>
                  </a:cubicBezTo>
                  <a:cubicBezTo>
                    <a:pt x="1577" y="6172"/>
                    <a:pt x="1569" y="6175"/>
                    <a:pt x="1560" y="6175"/>
                  </a:cubicBezTo>
                  <a:cubicBezTo>
                    <a:pt x="1537" y="6175"/>
                    <a:pt x="1509" y="6156"/>
                    <a:pt x="1501" y="6130"/>
                  </a:cubicBezTo>
                  <a:lnTo>
                    <a:pt x="394" y="3201"/>
                  </a:lnTo>
                  <a:cubicBezTo>
                    <a:pt x="382" y="3177"/>
                    <a:pt x="394" y="3130"/>
                    <a:pt x="441" y="3118"/>
                  </a:cubicBezTo>
                  <a:cubicBezTo>
                    <a:pt x="1144" y="2844"/>
                    <a:pt x="2096" y="2487"/>
                    <a:pt x="2584" y="2308"/>
                  </a:cubicBezTo>
                  <a:close/>
                  <a:moveTo>
                    <a:pt x="10358" y="1"/>
                  </a:moveTo>
                  <a:cubicBezTo>
                    <a:pt x="10108" y="1"/>
                    <a:pt x="9869" y="131"/>
                    <a:pt x="9692" y="308"/>
                  </a:cubicBezTo>
                  <a:lnTo>
                    <a:pt x="7966" y="1737"/>
                  </a:lnTo>
                  <a:cubicBezTo>
                    <a:pt x="7883" y="1522"/>
                    <a:pt x="7668" y="1308"/>
                    <a:pt x="7263" y="1308"/>
                  </a:cubicBezTo>
                  <a:cubicBezTo>
                    <a:pt x="6756" y="1308"/>
                    <a:pt x="6387" y="1304"/>
                    <a:pt x="6108" y="1304"/>
                  </a:cubicBezTo>
                  <a:cubicBezTo>
                    <a:pt x="5503" y="1304"/>
                    <a:pt x="5318" y="1321"/>
                    <a:pt x="5049" y="1427"/>
                  </a:cubicBezTo>
                  <a:lnTo>
                    <a:pt x="3953" y="1868"/>
                  </a:lnTo>
                  <a:lnTo>
                    <a:pt x="3930" y="1820"/>
                  </a:lnTo>
                  <a:cubicBezTo>
                    <a:pt x="3875" y="1675"/>
                    <a:pt x="3745" y="1592"/>
                    <a:pt x="3597" y="1592"/>
                  </a:cubicBezTo>
                  <a:cubicBezTo>
                    <a:pt x="3550" y="1592"/>
                    <a:pt x="3502" y="1600"/>
                    <a:pt x="3453" y="1618"/>
                  </a:cubicBezTo>
                  <a:lnTo>
                    <a:pt x="2620" y="1927"/>
                  </a:lnTo>
                  <a:cubicBezTo>
                    <a:pt x="2251" y="2058"/>
                    <a:pt x="1108" y="2510"/>
                    <a:pt x="298" y="2808"/>
                  </a:cubicBezTo>
                  <a:cubicBezTo>
                    <a:pt x="96" y="2880"/>
                    <a:pt x="1" y="3106"/>
                    <a:pt x="84" y="3308"/>
                  </a:cubicBezTo>
                  <a:lnTo>
                    <a:pt x="1179" y="6225"/>
                  </a:lnTo>
                  <a:cubicBezTo>
                    <a:pt x="1234" y="6389"/>
                    <a:pt x="1379" y="6476"/>
                    <a:pt x="1540" y="6476"/>
                  </a:cubicBezTo>
                  <a:cubicBezTo>
                    <a:pt x="1590" y="6476"/>
                    <a:pt x="1641" y="6468"/>
                    <a:pt x="1691" y="6451"/>
                  </a:cubicBezTo>
                  <a:cubicBezTo>
                    <a:pt x="1941" y="6368"/>
                    <a:pt x="3608" y="5725"/>
                    <a:pt x="3977" y="5594"/>
                  </a:cubicBezTo>
                  <a:lnTo>
                    <a:pt x="4858" y="5261"/>
                  </a:lnTo>
                  <a:cubicBezTo>
                    <a:pt x="5049" y="5189"/>
                    <a:pt x="5144" y="4975"/>
                    <a:pt x="5061" y="4785"/>
                  </a:cubicBezTo>
                  <a:lnTo>
                    <a:pt x="5049" y="4737"/>
                  </a:lnTo>
                  <a:cubicBezTo>
                    <a:pt x="5620" y="4499"/>
                    <a:pt x="5632" y="4475"/>
                    <a:pt x="6228" y="4475"/>
                  </a:cubicBezTo>
                  <a:cubicBezTo>
                    <a:pt x="6311" y="4475"/>
                    <a:pt x="6394" y="4404"/>
                    <a:pt x="6394" y="4308"/>
                  </a:cubicBezTo>
                  <a:cubicBezTo>
                    <a:pt x="6394" y="4225"/>
                    <a:pt x="6311" y="4142"/>
                    <a:pt x="6228" y="4142"/>
                  </a:cubicBezTo>
                  <a:cubicBezTo>
                    <a:pt x="5585" y="4142"/>
                    <a:pt x="5525" y="4189"/>
                    <a:pt x="4930" y="4439"/>
                  </a:cubicBezTo>
                  <a:lnTo>
                    <a:pt x="4073" y="2153"/>
                  </a:lnTo>
                  <a:lnTo>
                    <a:pt x="5168" y="1689"/>
                  </a:lnTo>
                  <a:cubicBezTo>
                    <a:pt x="5361" y="1615"/>
                    <a:pt x="5513" y="1601"/>
                    <a:pt x="5986" y="1601"/>
                  </a:cubicBezTo>
                  <a:cubicBezTo>
                    <a:pt x="6270" y="1601"/>
                    <a:pt x="6670" y="1606"/>
                    <a:pt x="7263" y="1606"/>
                  </a:cubicBezTo>
                  <a:cubicBezTo>
                    <a:pt x="7442" y="1606"/>
                    <a:pt x="7561" y="1665"/>
                    <a:pt x="7644" y="1784"/>
                  </a:cubicBezTo>
                  <a:cubicBezTo>
                    <a:pt x="7704" y="1868"/>
                    <a:pt x="7704" y="1963"/>
                    <a:pt x="7716" y="1987"/>
                  </a:cubicBezTo>
                  <a:cubicBezTo>
                    <a:pt x="7716" y="2046"/>
                    <a:pt x="7668" y="2344"/>
                    <a:pt x="7382" y="2391"/>
                  </a:cubicBezTo>
                  <a:cubicBezTo>
                    <a:pt x="6942" y="2463"/>
                    <a:pt x="5989" y="2594"/>
                    <a:pt x="5978" y="2594"/>
                  </a:cubicBezTo>
                  <a:cubicBezTo>
                    <a:pt x="5882" y="2606"/>
                    <a:pt x="5823" y="2689"/>
                    <a:pt x="5835" y="2772"/>
                  </a:cubicBezTo>
                  <a:cubicBezTo>
                    <a:pt x="5858" y="2844"/>
                    <a:pt x="5918" y="2903"/>
                    <a:pt x="6001" y="2903"/>
                  </a:cubicBezTo>
                  <a:lnTo>
                    <a:pt x="6037" y="2903"/>
                  </a:lnTo>
                  <a:cubicBezTo>
                    <a:pt x="6049" y="2903"/>
                    <a:pt x="7001" y="2772"/>
                    <a:pt x="7442" y="2701"/>
                  </a:cubicBezTo>
                  <a:cubicBezTo>
                    <a:pt x="7859" y="2630"/>
                    <a:pt x="8014" y="2284"/>
                    <a:pt x="8037" y="2046"/>
                  </a:cubicBezTo>
                  <a:lnTo>
                    <a:pt x="9919" y="498"/>
                  </a:lnTo>
                  <a:cubicBezTo>
                    <a:pt x="10039" y="385"/>
                    <a:pt x="10193" y="287"/>
                    <a:pt x="10356" y="287"/>
                  </a:cubicBezTo>
                  <a:cubicBezTo>
                    <a:pt x="10451" y="287"/>
                    <a:pt x="10549" y="320"/>
                    <a:pt x="10645" y="403"/>
                  </a:cubicBezTo>
                  <a:cubicBezTo>
                    <a:pt x="10942" y="701"/>
                    <a:pt x="10681" y="1058"/>
                    <a:pt x="10597" y="1141"/>
                  </a:cubicBezTo>
                  <a:cubicBezTo>
                    <a:pt x="10526" y="1213"/>
                    <a:pt x="8240" y="3677"/>
                    <a:pt x="8240" y="3677"/>
                  </a:cubicBezTo>
                  <a:cubicBezTo>
                    <a:pt x="7906" y="4070"/>
                    <a:pt x="7466" y="4130"/>
                    <a:pt x="7263" y="4130"/>
                  </a:cubicBezTo>
                  <a:lnTo>
                    <a:pt x="6966" y="4130"/>
                  </a:lnTo>
                  <a:cubicBezTo>
                    <a:pt x="6882" y="4130"/>
                    <a:pt x="6811" y="4201"/>
                    <a:pt x="6811" y="4296"/>
                  </a:cubicBezTo>
                  <a:cubicBezTo>
                    <a:pt x="6811" y="4380"/>
                    <a:pt x="6882" y="4463"/>
                    <a:pt x="6966" y="4463"/>
                  </a:cubicBezTo>
                  <a:lnTo>
                    <a:pt x="7287" y="4463"/>
                  </a:lnTo>
                  <a:cubicBezTo>
                    <a:pt x="7502" y="4439"/>
                    <a:pt x="8061" y="4368"/>
                    <a:pt x="8478" y="3892"/>
                  </a:cubicBezTo>
                  <a:lnTo>
                    <a:pt x="10835" y="1344"/>
                  </a:lnTo>
                  <a:cubicBezTo>
                    <a:pt x="11062" y="1153"/>
                    <a:pt x="11300" y="629"/>
                    <a:pt x="10871" y="213"/>
                  </a:cubicBezTo>
                  <a:cubicBezTo>
                    <a:pt x="10706" y="62"/>
                    <a:pt x="10530" y="1"/>
                    <a:pt x="10358" y="1"/>
                  </a:cubicBezTo>
                  <a:close/>
                </a:path>
              </a:pathLst>
            </a:custGeom>
            <a:solidFill>
              <a:sysClr val="window" lastClr="FFFFFF">
                <a:lumMod val="95000"/>
              </a:sysClr>
            </a:solidFill>
            <a:ln>
              <a:solidFill>
                <a:schemeClr val="accent2">
                  <a:lumMod val="75000"/>
                </a:schemeClr>
              </a:solidFill>
            </a:ln>
          </p:spPr>
          <p:txBody>
            <a:bodyPr spcFirstLastPara="1" wrap="square" lIns="68569" tIns="68569" rIns="68569" bIns="68569" anchor="ctr" anchorCtr="0">
              <a:noAutofit/>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sz="1350" b="0" i="0" u="none" strike="noStrike" kern="0" cap="none" spc="0" normalizeH="0" baseline="0" noProof="0" smtClean="0">
                <a:ln>
                  <a:noFill/>
                </a:ln>
                <a:solidFill>
                  <a:prstClr val="black"/>
                </a:solidFill>
                <a:effectLst/>
                <a:uLnTx/>
                <a:uFillTx/>
              </a:endParaRPr>
            </a:p>
          </p:txBody>
        </p:sp>
      </p:grpSp>
    </p:spTree>
    <p:extLst>
      <p:ext uri="{BB962C8B-B14F-4D97-AF65-F5344CB8AC3E}">
        <p14:creationId xmlns:p14="http://schemas.microsoft.com/office/powerpoint/2010/main" val="2903229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éma">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Macmorri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13817</TotalTime>
  <Words>1404</Words>
  <Application>Microsoft Office PowerPoint</Application>
  <PresentationFormat>Widescreen</PresentationFormat>
  <Paragraphs>237</Paragraphs>
  <Slides>20</Slides>
  <Notes>3</Notes>
  <HiddenSlides>0</HiddenSlides>
  <MMClips>0</MMClips>
  <ScaleCrop>false</ScaleCrop>
  <HeadingPairs>
    <vt:vector size="6" baseType="variant">
      <vt:variant>
        <vt:lpstr>Fonts Used</vt:lpstr>
      </vt:variant>
      <vt:variant>
        <vt:i4>14</vt:i4>
      </vt:variant>
      <vt:variant>
        <vt:lpstr>Theme</vt:lpstr>
      </vt:variant>
      <vt:variant>
        <vt:i4>9</vt:i4>
      </vt:variant>
      <vt:variant>
        <vt:lpstr>Slide Titles</vt:lpstr>
      </vt:variant>
      <vt:variant>
        <vt:i4>20</vt:i4>
      </vt:variant>
    </vt:vector>
  </HeadingPairs>
  <TitlesOfParts>
    <vt:vector size="43" baseType="lpstr">
      <vt:lpstr>Abril Fatface</vt:lpstr>
      <vt:lpstr>Arial</vt:lpstr>
      <vt:lpstr>Calibri</vt:lpstr>
      <vt:lpstr>Calibri Light</vt:lpstr>
      <vt:lpstr>Chivo</vt:lpstr>
      <vt:lpstr>Helvetica</vt:lpstr>
      <vt:lpstr>Open Sans</vt:lpstr>
      <vt:lpstr>Roboto Light</vt:lpstr>
      <vt:lpstr>Roboto Slab</vt:lpstr>
      <vt:lpstr>Segoe UI</vt:lpstr>
      <vt:lpstr>Segoe UI Light</vt:lpstr>
      <vt:lpstr>Source Sans Pro Light</vt:lpstr>
      <vt:lpstr>Sylfaen</vt:lpstr>
      <vt:lpstr>Wingdings</vt:lpstr>
      <vt:lpstr>2_Office Theme</vt:lpstr>
      <vt:lpstr>5_Office Theme</vt:lpstr>
      <vt:lpstr>Office-téma</vt:lpstr>
      <vt:lpstr>1_Office-téma</vt:lpstr>
      <vt:lpstr>2_Office-téma</vt:lpstr>
      <vt:lpstr>3_Office-téma</vt:lpstr>
      <vt:lpstr>4_Office-téma</vt:lpstr>
      <vt:lpstr>1_Macmorris template</vt:lpstr>
      <vt:lpstr>Macmorris template</vt:lpstr>
      <vt:lpstr>   </vt:lpstr>
      <vt:lpstr>ჯანდაცვის დაფინანსების რეფორმის მიზნები</vt:lpstr>
      <vt:lpstr>უნივერსალური ჯანდაცვის მექანიზმები</vt:lpstr>
      <vt:lpstr>PowerPoint Presentation</vt:lpstr>
      <vt:lpstr>ჯანდაცვის დაფინანსების სისტემის   არსებული მოწყობა და ხარვეზები</vt:lpstr>
      <vt:lpstr>ჯანმრთელობის  სავალდებულო და  საბიუჯეტო დაზღვევით  გათვალისწინებული მომსახურებების  მოცულობის შედარება </vt:lpstr>
      <vt:lpstr>ჯანდაცვის დაფინანსების მოდელის ცვლილება-ჯანდაცვის დაზღვევის საკანონმდებლო ინიციატივა</vt:lpstr>
      <vt:lpstr>ჯანდაცვის დაფინანსების მოდელის ცვლილება-ჯანდაცვის დაზღვევის საკანონმდებლო ინიციატივა (1) </vt:lpstr>
      <vt:lpstr>ჯანდაცვის დაფინანსების მოდელის ცვლილება-ჯანდაცვის დაზღვევის საკანონმდებლო ინიციატივა (2)</vt:lpstr>
      <vt:lpstr>ჯანდაცვის დაფინანსების მოდელის ცვლილება-ჯანდაცვის დაზღვევის საკანონმდებლო ინიციატივა (3)</vt:lpstr>
      <vt:lpstr>კანონით  განსაზღვრული  დაზღვევა   </vt:lpstr>
      <vt:lpstr>ვინ იქნება კანონით დადგენილი დაზღვევის სქემის მონაწილე?</vt:lpstr>
      <vt:lpstr>PowerPoint Presentation</vt:lpstr>
      <vt:lpstr>ჯანდაცვის დაფინანსების  ახალი მოდელი 1</vt:lpstr>
      <vt:lpstr>ჯანდაცვის დაფინანსების  ახალი მოდელი2</vt:lpstr>
      <vt:lpstr>საქართველოს ჯანდაცვის დაფინანსების სქემის ძირითადი მახასიათებლები ამჟამად და შემოთავაზებულ მოდელში</vt:lpstr>
      <vt:lpstr>საერთაშორისო გამოცდილება</vt:lpstr>
      <vt:lpstr>ჯანდაცვის დაფინანსების რეფორმის მომზადების ეტაპები და ვადები </vt:lpstr>
      <vt:lpstr>დაინტერესებული მხარეები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lajos kovacs</dc:creator>
  <cp:lastModifiedBy>Tamar Gabunia</cp:lastModifiedBy>
  <cp:revision>240</cp:revision>
  <cp:lastPrinted>2019-12-17T14:16:01Z</cp:lastPrinted>
  <dcterms:created xsi:type="dcterms:W3CDTF">2019-12-11T11:53:11Z</dcterms:created>
  <dcterms:modified xsi:type="dcterms:W3CDTF">2020-01-27T09:42:35Z</dcterms:modified>
</cp:coreProperties>
</file>